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3" r:id="rId4"/>
  </p:sldMasterIdLst>
  <p:notesMasterIdLst>
    <p:notesMasterId r:id="rId24"/>
  </p:notesMasterIdLst>
  <p:handoutMasterIdLst>
    <p:handoutMasterId r:id="rId25"/>
  </p:handoutMasterIdLst>
  <p:sldIdLst>
    <p:sldId id="256" r:id="rId5"/>
    <p:sldId id="357" r:id="rId6"/>
    <p:sldId id="347" r:id="rId7"/>
    <p:sldId id="369" r:id="rId8"/>
    <p:sldId id="370" r:id="rId9"/>
    <p:sldId id="371" r:id="rId10"/>
    <p:sldId id="368" r:id="rId11"/>
    <p:sldId id="354" r:id="rId12"/>
    <p:sldId id="355" r:id="rId13"/>
    <p:sldId id="372" r:id="rId14"/>
    <p:sldId id="358" r:id="rId15"/>
    <p:sldId id="359" r:id="rId16"/>
    <p:sldId id="360" r:id="rId17"/>
    <p:sldId id="362" r:id="rId18"/>
    <p:sldId id="363" r:id="rId19"/>
    <p:sldId id="364" r:id="rId20"/>
    <p:sldId id="365" r:id="rId21"/>
    <p:sldId id="353" r:id="rId22"/>
    <p:sldId id="333" r:id="rId23"/>
  </p:sldIdLst>
  <p:sldSz cx="9144000" cy="5143500" type="screen16x9"/>
  <p:notesSz cx="6794500" cy="9931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588">
          <p15:clr>
            <a:srgbClr val="A4A3A4"/>
          </p15:clr>
        </p15:guide>
        <p15:guide id="4" pos="5491">
          <p15:clr>
            <a:srgbClr val="A4A3A4"/>
          </p15:clr>
        </p15:guide>
        <p15:guide id="5" orient="horz" pos="78" userDrawn="1">
          <p15:clr>
            <a:srgbClr val="A4A3A4"/>
          </p15:clr>
        </p15:guide>
        <p15:guide id="6" pos="431" userDrawn="1">
          <p15:clr>
            <a:srgbClr val="A4A3A4"/>
          </p15:clr>
        </p15:guide>
        <p15:guide id="7" orient="horz" pos="350" userDrawn="1">
          <p15:clr>
            <a:srgbClr val="A4A3A4"/>
          </p15:clr>
        </p15:guide>
      </p15:sldGuideLst>
    </p:ext>
    <p:ext uri="{2D200454-40CA-4A62-9FC3-DE9A4176ACB9}">
      <p15:notesGuideLst xmlns:p15="http://schemas.microsoft.com/office/powerpoint/2012/main">
        <p15:guide id="1" orient="horz" pos="3128" userDrawn="1">
          <p15:clr>
            <a:srgbClr val="A4A3A4"/>
          </p15:clr>
        </p15:guide>
        <p15:guide id="2" pos="214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A9E"/>
    <a:srgbClr val="ED174D"/>
    <a:srgbClr val="FF6600"/>
    <a:srgbClr val="40D520"/>
    <a:srgbClr val="262626"/>
    <a:srgbClr val="1A1A1A"/>
    <a:srgbClr val="191919"/>
    <a:srgbClr val="282828"/>
    <a:srgbClr val="3838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752" autoAdjust="0"/>
    <p:restoredTop sz="79188" autoAdjust="0"/>
  </p:normalViewPr>
  <p:slideViewPr>
    <p:cSldViewPr>
      <p:cViewPr varScale="1">
        <p:scale>
          <a:sx n="68" d="100"/>
          <a:sy n="68" d="100"/>
        </p:scale>
        <p:origin x="828" y="48"/>
      </p:cViewPr>
      <p:guideLst>
        <p:guide orient="horz" pos="2160"/>
        <p:guide pos="2880"/>
        <p:guide orient="horz" pos="1588"/>
        <p:guide pos="5491"/>
        <p:guide orient="horz" pos="78"/>
        <p:guide pos="431"/>
        <p:guide orient="horz" pos="35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2" d="100"/>
          <a:sy n="82" d="100"/>
        </p:scale>
        <p:origin x="4008" y="184"/>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8645" y="0"/>
            <a:ext cx="2944283" cy="496570"/>
          </a:xfrm>
          <a:prstGeom prst="rect">
            <a:avLst/>
          </a:prstGeom>
        </p:spPr>
        <p:txBody>
          <a:bodyPr vert="horz" lIns="91440" tIns="45720" rIns="91440" bIns="45720" rtlCol="0"/>
          <a:lstStyle>
            <a:lvl1pPr algn="r">
              <a:defRPr sz="1200"/>
            </a:lvl1pPr>
          </a:lstStyle>
          <a:p>
            <a:fld id="{E977E374-5D30-411B-AD68-775357A12594}" type="datetimeFigureOut">
              <a:rPr lang="en-US" smtClean="0"/>
              <a:pPr/>
              <a:t>5/28/2019</a:t>
            </a:fld>
            <a:endParaRPr lang="en-US"/>
          </a:p>
        </p:txBody>
      </p:sp>
      <p:sp>
        <p:nvSpPr>
          <p:cNvPr id="4" name="Footer Placeholder 3"/>
          <p:cNvSpPr>
            <a:spLocks noGrp="1"/>
          </p:cNvSpPr>
          <p:nvPr>
            <p:ph type="ftr" sz="quarter" idx="2"/>
          </p:nvPr>
        </p:nvSpPr>
        <p:spPr>
          <a:xfrm>
            <a:off x="0" y="9433106"/>
            <a:ext cx="2944283" cy="49657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8645" y="9433106"/>
            <a:ext cx="2944283" cy="496570"/>
          </a:xfrm>
          <a:prstGeom prst="rect">
            <a:avLst/>
          </a:prstGeom>
        </p:spPr>
        <p:txBody>
          <a:bodyPr vert="horz" lIns="91440" tIns="45720" rIns="91440" bIns="45720" rtlCol="0" anchor="b"/>
          <a:lstStyle>
            <a:lvl1pPr algn="r">
              <a:defRPr sz="1200"/>
            </a:lvl1pPr>
          </a:lstStyle>
          <a:p>
            <a:fld id="{B8F603FD-EB5F-47C8-A1F5-8671EFF4E6A0}" type="slidenum">
              <a:rPr lang="en-US" smtClean="0"/>
              <a:pPr/>
              <a:t>‹#›</a:t>
            </a:fld>
            <a:endParaRPr lang="en-US"/>
          </a:p>
        </p:txBody>
      </p:sp>
    </p:spTree>
    <p:extLst>
      <p:ext uri="{BB962C8B-B14F-4D97-AF65-F5344CB8AC3E}">
        <p14:creationId xmlns:p14="http://schemas.microsoft.com/office/powerpoint/2010/main" val="39940329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8645" y="0"/>
            <a:ext cx="2944283" cy="496570"/>
          </a:xfrm>
          <a:prstGeom prst="rect">
            <a:avLst/>
          </a:prstGeom>
        </p:spPr>
        <p:txBody>
          <a:bodyPr vert="horz" lIns="91440" tIns="45720" rIns="91440" bIns="45720" rtlCol="0"/>
          <a:lstStyle>
            <a:lvl1pPr algn="r">
              <a:defRPr sz="1200"/>
            </a:lvl1pPr>
          </a:lstStyle>
          <a:p>
            <a:fld id="{FA6E730B-6D61-4AD1-BE1A-699CFE924391}" type="datetimeFigureOut">
              <a:rPr lang="en-US" smtClean="0"/>
              <a:pPr/>
              <a:t>5/28/2019</a:t>
            </a:fld>
            <a:endParaRPr lang="en-US"/>
          </a:p>
        </p:txBody>
      </p:sp>
      <p:sp>
        <p:nvSpPr>
          <p:cNvPr id="4" name="Slide Image Placeholder 3"/>
          <p:cNvSpPr>
            <a:spLocks noGrp="1" noRot="1" noChangeAspect="1"/>
          </p:cNvSpPr>
          <p:nvPr>
            <p:ph type="sldImg" idx="2"/>
          </p:nvPr>
        </p:nvSpPr>
        <p:spPr>
          <a:xfrm>
            <a:off x="87313" y="744538"/>
            <a:ext cx="6619875" cy="37242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17415"/>
            <a:ext cx="5435600" cy="446913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3106"/>
            <a:ext cx="2944283" cy="49657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8645" y="9433106"/>
            <a:ext cx="2944283" cy="496570"/>
          </a:xfrm>
          <a:prstGeom prst="rect">
            <a:avLst/>
          </a:prstGeom>
        </p:spPr>
        <p:txBody>
          <a:bodyPr vert="horz" lIns="91440" tIns="45720" rIns="91440" bIns="45720" rtlCol="0" anchor="b"/>
          <a:lstStyle>
            <a:lvl1pPr algn="r">
              <a:defRPr sz="1200"/>
            </a:lvl1pPr>
          </a:lstStyle>
          <a:p>
            <a:fld id="{F00586D5-C668-4B6B-85F0-F741321CA6BC}" type="slidenum">
              <a:rPr lang="en-US" smtClean="0"/>
              <a:pPr/>
              <a:t>‹#›</a:t>
            </a:fld>
            <a:endParaRPr lang="en-US"/>
          </a:p>
        </p:txBody>
      </p:sp>
    </p:spTree>
    <p:extLst>
      <p:ext uri="{BB962C8B-B14F-4D97-AF65-F5344CB8AC3E}">
        <p14:creationId xmlns:p14="http://schemas.microsoft.com/office/powerpoint/2010/main" val="106373043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313" y="744538"/>
            <a:ext cx="6619875" cy="3724275"/>
          </a:xfrm>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F00586D5-C668-4B6B-85F0-F741321CA6BC}" type="slidenum">
              <a:rPr lang="en-US" smtClean="0"/>
              <a:pPr/>
              <a:t>1</a:t>
            </a:fld>
            <a:endParaRPr lang="en-US" dirty="0"/>
          </a:p>
        </p:txBody>
      </p:sp>
    </p:spTree>
    <p:extLst>
      <p:ext uri="{BB962C8B-B14F-4D97-AF65-F5344CB8AC3E}">
        <p14:creationId xmlns:p14="http://schemas.microsoft.com/office/powerpoint/2010/main" val="1966502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fi-FI" baseline="0" noProof="0" dirty="0" smtClean="0"/>
              <a:t>Yleisesti ottaen kuituja oli näytteissä enemmän kuin fragmentteja, ja erityisesti lietteisiin vaikutti kertyvän suhteessa enemmän kuituja.</a:t>
            </a:r>
          </a:p>
          <a:p>
            <a:pPr marL="171450" indent="-171450">
              <a:buFontTx/>
              <a:buChar char="-"/>
            </a:pPr>
            <a:r>
              <a:rPr lang="fi-FI" baseline="0" noProof="0" dirty="0" smtClean="0"/>
              <a:t>Kuiduista valtaosa oli polyesteriä. Näistä esimerkkeinä ylärivin kuidut.</a:t>
            </a:r>
          </a:p>
          <a:p>
            <a:pPr marL="171450" indent="-171450">
              <a:buFontTx/>
              <a:buChar char="-"/>
            </a:pPr>
            <a:r>
              <a:rPr lang="fi-FI" baseline="0" noProof="0" dirty="0" smtClean="0"/>
              <a:t>Fragmenteista suurin osa oli puolestaan polyeteeniä. Näistä esimerkkinä alarivin partikkelit.</a:t>
            </a:r>
            <a:endParaRPr lang="fi-FI" noProof="0" dirty="0" smtClean="0"/>
          </a:p>
          <a:p>
            <a:r>
              <a:rPr lang="fi-FI" noProof="0" dirty="0" smtClean="0"/>
              <a:t>- Vähintään neljännes kunkin</a:t>
            </a:r>
            <a:r>
              <a:rPr lang="fi-FI" baseline="0" noProof="0" dirty="0" smtClean="0"/>
              <a:t> näytepisteiden muoveista oli kooltaan alle 0,5 mm. </a:t>
            </a:r>
            <a:r>
              <a:rPr lang="fi-FI" noProof="0" dirty="0" smtClean="0"/>
              <a:t>Tutkimus antoi</a:t>
            </a:r>
            <a:r>
              <a:rPr lang="fi-FI" baseline="0" noProof="0" dirty="0" smtClean="0"/>
              <a:t> viitteitä siitä, että jätevesissä on eniten nimenomaan pieniä mikromuoveja. Yleisesti ympäristössä on todettu olevan sitä enemmän mikromuoveja, mitä pienempiä partikkeleita tutkimukseen on pystytty sisällyttämään.</a:t>
            </a:r>
            <a:endParaRPr lang="fi-FI" noProof="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0586D5-C668-4B6B-85F0-F741321CA6B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777781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fi-FI" noProof="0" dirty="0" smtClean="0"/>
              <a:t>Siirrytään jätevesistä järven puolelle</a:t>
            </a:r>
            <a:r>
              <a:rPr lang="fi-FI" baseline="0" noProof="0" dirty="0" smtClean="0"/>
              <a:t> ja sedimenttien mikromuovien tutkimukseen</a:t>
            </a:r>
          </a:p>
          <a:p>
            <a:pPr marL="171450" indent="-171450">
              <a:buFontTx/>
              <a:buChar char="-"/>
            </a:pPr>
            <a:r>
              <a:rPr lang="fi-FI" noProof="0" dirty="0" smtClean="0"/>
              <a:t>Tutkimus</a:t>
            </a:r>
            <a:r>
              <a:rPr lang="fi-FI" baseline="0" noProof="0" dirty="0" smtClean="0"/>
              <a:t> tällä hetkellä käynnissä</a:t>
            </a:r>
            <a:endParaRPr lang="fi-FI" noProof="0" dirty="0" smtClean="0"/>
          </a:p>
          <a:p>
            <a:pPr marL="171450" indent="-171450">
              <a:buFontTx/>
              <a:buChar char="-"/>
            </a:pPr>
            <a:r>
              <a:rPr lang="fi-FI" noProof="0" dirty="0" smtClean="0"/>
              <a:t>Tavoitteena</a:t>
            </a:r>
            <a:r>
              <a:rPr lang="fi-FI" baseline="0" noProof="0" dirty="0" smtClean="0"/>
              <a:t> selvittää, onko sedimentteihin kulkeutunut mikromuoveja, ja jos on, niin minkälaisia mikromuovit ovat. Oletuksena on, että vettä raskaammat mikromuovit (esim. PET ja PVC) vajoaisivat vedestä sedimenttiin, mutta myös ympäristötekijät ja virtaukset voivat vaikuttaa muovien kulkeutumiseen järven sisällä.</a:t>
            </a:r>
            <a:endParaRPr lang="fi-FI" noProof="0" dirty="0" smtClean="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i-FI" noProof="0" dirty="0" smtClean="0"/>
              <a:t>Lisäksi tutkimuksessa pyritään selvittämään</a:t>
            </a:r>
            <a:r>
              <a:rPr lang="fi-FI" baseline="0" noProof="0" dirty="0" smtClean="0"/>
              <a:t> järven mikromuovikuormituksen historiaa. Mikäli pohjasedimentti on säilynyt sekoittumattomana, järven pohjalle kerrostuva aines antaa mahdollisuuden suhteuttaa eri kerroksista mitattuja muuttujia sedimentin syntymishetkeen.</a:t>
            </a:r>
            <a:endParaRPr lang="fi-FI" noProof="0" dirty="0" smtClean="0"/>
          </a:p>
          <a:p>
            <a:pPr marL="171450" indent="-171450">
              <a:buFontTx/>
              <a:buChar char="-"/>
            </a:pPr>
            <a:r>
              <a:rPr lang="fi-FI" noProof="0" dirty="0" smtClean="0"/>
              <a:t>Sedimenttinäytteitä</a:t>
            </a:r>
            <a:r>
              <a:rPr lang="fi-FI" baseline="0" noProof="0" dirty="0" smtClean="0"/>
              <a:t> kerättiin n</a:t>
            </a:r>
            <a:r>
              <a:rPr lang="fi-FI" noProof="0" dirty="0" smtClean="0"/>
              <a:t>eljästä näytteenottopisteestä:</a:t>
            </a:r>
          </a:p>
          <a:p>
            <a:pPr marL="628650" lvl="1" indent="-171450">
              <a:buFontTx/>
              <a:buChar char="-"/>
            </a:pPr>
            <a:r>
              <a:rPr lang="fi-FI" noProof="0" dirty="0" err="1" smtClean="0"/>
              <a:t>Launialanselältä</a:t>
            </a:r>
            <a:r>
              <a:rPr lang="fi-FI" noProof="0" dirty="0" smtClean="0"/>
              <a:t>, jätevedenpuhdistamon</a:t>
            </a:r>
            <a:r>
              <a:rPr lang="fi-FI" baseline="0" noProof="0" dirty="0" smtClean="0"/>
              <a:t> yläpuolelta</a:t>
            </a:r>
            <a:endParaRPr lang="fi-FI" noProof="0" dirty="0" smtClean="0"/>
          </a:p>
          <a:p>
            <a:pPr marL="628650" lvl="1" indent="-171450">
              <a:buFontTx/>
              <a:buChar char="-"/>
            </a:pPr>
            <a:r>
              <a:rPr lang="fi-FI" noProof="0" dirty="0" smtClean="0"/>
              <a:t>Läheltä j</a:t>
            </a:r>
            <a:r>
              <a:rPr lang="fi-FI" baseline="0" noProof="0" dirty="0" smtClean="0"/>
              <a:t>ätevedenpuhdistamon purkualuetta</a:t>
            </a:r>
          </a:p>
          <a:p>
            <a:pPr marL="628650" lvl="1" indent="-171450">
              <a:buFontTx/>
              <a:buChar char="-"/>
            </a:pPr>
            <a:r>
              <a:rPr lang="fi-FI" baseline="0" noProof="0" dirty="0" smtClean="0"/>
              <a:t>2 pisteestä puhdistamosta alavirtaan, </a:t>
            </a:r>
            <a:r>
              <a:rPr lang="fi-FI" baseline="0" noProof="0" dirty="0" err="1" smtClean="0"/>
              <a:t>Annilanselältä</a:t>
            </a:r>
            <a:r>
              <a:rPr lang="fi-FI" baseline="0" noProof="0" dirty="0" smtClean="0"/>
              <a:t> ja </a:t>
            </a:r>
            <a:r>
              <a:rPr lang="fi-FI" baseline="0" noProof="0" dirty="0" err="1" smtClean="0"/>
              <a:t>Kyyhkylänselältä</a:t>
            </a:r>
            <a:endParaRPr lang="fi-FI" noProof="0" dirty="0"/>
          </a:p>
        </p:txBody>
      </p:sp>
      <p:sp>
        <p:nvSpPr>
          <p:cNvPr id="4" name="Slide Number Placeholder 3"/>
          <p:cNvSpPr>
            <a:spLocks noGrp="1"/>
          </p:cNvSpPr>
          <p:nvPr>
            <p:ph type="sldNum" sz="quarter" idx="10"/>
          </p:nvPr>
        </p:nvSpPr>
        <p:spPr/>
        <p:txBody>
          <a:bodyPr/>
          <a:lstStyle/>
          <a:p>
            <a:fld id="{F00586D5-C668-4B6B-85F0-F741321CA6BC}" type="slidenum">
              <a:rPr lang="en-US" smtClean="0"/>
              <a:pPr/>
              <a:t>11</a:t>
            </a:fld>
            <a:endParaRPr lang="en-US"/>
          </a:p>
        </p:txBody>
      </p:sp>
    </p:spTree>
    <p:extLst>
      <p:ext uri="{BB962C8B-B14F-4D97-AF65-F5344CB8AC3E}">
        <p14:creationId xmlns:p14="http://schemas.microsoft.com/office/powerpoint/2010/main" val="35301392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fi-FI" noProof="0" dirty="0" smtClean="0"/>
              <a:t>Sedimenttinäytteet kerättiin viime syyskuussa</a:t>
            </a:r>
            <a:r>
              <a:rPr lang="fi-FI" baseline="0" noProof="0" dirty="0" smtClean="0"/>
              <a:t> viipaloivalla </a:t>
            </a:r>
            <a:r>
              <a:rPr lang="fi-FI" baseline="0" noProof="0" dirty="0" err="1" smtClean="0"/>
              <a:t>Limnoksella</a:t>
            </a:r>
            <a:r>
              <a:rPr lang="fi-FI" baseline="0" noProof="0" dirty="0" smtClean="0"/>
              <a:t> Saimaan Vesi- ja Ympäristötutkimuksen avulla</a:t>
            </a:r>
          </a:p>
          <a:p>
            <a:pPr marL="171450" indent="-171450">
              <a:buFontTx/>
              <a:buChar char="-"/>
            </a:pPr>
            <a:r>
              <a:rPr lang="fi-FI" baseline="0" noProof="0" dirty="0" smtClean="0"/>
              <a:t>Näytteet ositettiin 1-2 cm siivuihin ja siivut ajoitettiin Geologian tutkimuskeskuksella Cesium-137-määrien perusteella</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fi-FI" baseline="0" noProof="0" dirty="0" smtClean="0"/>
              <a:t>(Cs-137 määrissä on nähtävissä </a:t>
            </a:r>
            <a:r>
              <a:rPr lang="fi-FI" baseline="0" noProof="0" dirty="0" err="1" smtClean="0"/>
              <a:t>Tsernobylin</a:t>
            </a:r>
            <a:r>
              <a:rPr lang="fi-FI" baseline="0" noProof="0" dirty="0" smtClean="0"/>
              <a:t> ydinvoimaonnettomuuden aiheuttama piikki vuoden 1986 tienoilla)</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i-FI" baseline="0" noProof="0" dirty="0" smtClean="0"/>
              <a:t>Ajoituksen avulla näytteistä on tarkoitus selvittää sedimentin mikromuovipitoisuuksia 1990-luvun alusta lähtien</a:t>
            </a:r>
            <a:endParaRPr lang="fi-FI" noProof="0" dirty="0"/>
          </a:p>
        </p:txBody>
      </p:sp>
      <p:sp>
        <p:nvSpPr>
          <p:cNvPr id="4" name="Slide Number Placeholder 3"/>
          <p:cNvSpPr>
            <a:spLocks noGrp="1"/>
          </p:cNvSpPr>
          <p:nvPr>
            <p:ph type="sldNum" sz="quarter" idx="10"/>
          </p:nvPr>
        </p:nvSpPr>
        <p:spPr/>
        <p:txBody>
          <a:bodyPr/>
          <a:lstStyle/>
          <a:p>
            <a:fld id="{F00586D5-C668-4B6B-85F0-F741321CA6BC}" type="slidenum">
              <a:rPr lang="en-US" smtClean="0"/>
              <a:pPr/>
              <a:t>12</a:t>
            </a:fld>
            <a:endParaRPr lang="en-US"/>
          </a:p>
        </p:txBody>
      </p:sp>
    </p:spTree>
    <p:extLst>
      <p:ext uri="{BB962C8B-B14F-4D97-AF65-F5344CB8AC3E}">
        <p14:creationId xmlns:p14="http://schemas.microsoft.com/office/powerpoint/2010/main" val="2475326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fi-FI" baseline="0" noProof="0" dirty="0" smtClean="0"/>
              <a:t>Seuraavaksi suunnitelmissa on arvioida järviveden mikromuovipitoisuuksia keskittyen samaan järvialueeseen, mistä sedimenttinäytteet kerättiin.</a:t>
            </a:r>
          </a:p>
          <a:p>
            <a:pPr marL="171450" indent="-171450">
              <a:buFontTx/>
              <a:buChar char="-"/>
            </a:pPr>
            <a:r>
              <a:rPr lang="fi-FI" baseline="0" noProof="0" dirty="0" smtClean="0"/>
              <a:t>Näytteenotto suoritetaan tänä kesänä ja näytteitä kerätään eri syvyyksiltä vesipatsasta, jotta nähdään, miten mikromuovit jakautuvat järven eri kerroksissa.</a:t>
            </a:r>
          </a:p>
          <a:p>
            <a:pPr marL="171450" indent="-171450">
              <a:buFontTx/>
              <a:buChar char="-"/>
            </a:pPr>
            <a:r>
              <a:rPr lang="fi-FI" baseline="0" noProof="0" dirty="0" smtClean="0"/>
              <a:t>Tuloksia voidaan verrata sedimenttinäytteiden mikromuovipitoisuuksiin, ja siten voidaan selvittää, minkä tyyppiset muovit kulkeutuvat todennäköisemmin järviveden mukana ja mitkä laskeutuvat nopeammin pohjasedimenttiin.</a:t>
            </a:r>
          </a:p>
          <a:p>
            <a:pPr marL="171450" indent="-171450">
              <a:buFontTx/>
              <a:buChar char="-"/>
            </a:pPr>
            <a:r>
              <a:rPr lang="fi-FI" baseline="0" noProof="0" dirty="0" smtClean="0"/>
              <a:t>Tulosten avulla voidaan arvioida järviympäristön eri osissa elävien eliöiden altistumista mikromuoveille.</a:t>
            </a:r>
            <a:endParaRPr lang="fi-FI" noProof="0" dirty="0"/>
          </a:p>
        </p:txBody>
      </p:sp>
      <p:sp>
        <p:nvSpPr>
          <p:cNvPr id="4" name="Slide Number Placeholder 3"/>
          <p:cNvSpPr>
            <a:spLocks noGrp="1"/>
          </p:cNvSpPr>
          <p:nvPr>
            <p:ph type="sldNum" sz="quarter" idx="10"/>
          </p:nvPr>
        </p:nvSpPr>
        <p:spPr/>
        <p:txBody>
          <a:bodyPr/>
          <a:lstStyle/>
          <a:p>
            <a:fld id="{F00586D5-C668-4B6B-85F0-F741321CA6BC}" type="slidenum">
              <a:rPr lang="en-US" smtClean="0"/>
              <a:pPr/>
              <a:t>13</a:t>
            </a:fld>
            <a:endParaRPr lang="en-US"/>
          </a:p>
        </p:txBody>
      </p:sp>
    </p:spTree>
    <p:extLst>
      <p:ext uri="{BB962C8B-B14F-4D97-AF65-F5344CB8AC3E}">
        <p14:creationId xmlns:p14="http://schemas.microsoft.com/office/powerpoint/2010/main" val="33058714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fi-FI" baseline="0" noProof="0" dirty="0" smtClean="0"/>
              <a:t>Lopuksi esittelen lyhyesti suunnitteilla olevaa uusia haitta-aineita käsittelevää tutkimusta.</a:t>
            </a:r>
          </a:p>
          <a:p>
            <a:pPr marL="171450" indent="-171450">
              <a:buFontTx/>
              <a:buChar char="-"/>
            </a:pPr>
            <a:r>
              <a:rPr lang="fi-FI" baseline="0" noProof="0" dirty="0" smtClean="0"/>
              <a:t>Tutkimuksen tarkoituksena on kartoittaa uusien haitta-aineiden kulkeutumista jätevedenpuhdistamoilla sekä näiden aineiden esiintymistä eteläisellä Saimaalla</a:t>
            </a:r>
          </a:p>
          <a:p>
            <a:pPr marL="171450" indent="-171450">
              <a:buFontTx/>
              <a:buChar char="-"/>
            </a:pPr>
            <a:r>
              <a:rPr lang="fi-FI" baseline="0" noProof="0" dirty="0" smtClean="0"/>
              <a:t>Mahdollisia seurantaan sisällytettäviä aineita ovat mikromuovit, lääkeaineet, keinotekoiset makeutusaineet, palonestoaineet ja UV-suodattimet.</a:t>
            </a:r>
          </a:p>
          <a:p>
            <a:pPr marL="171450" indent="-171450">
              <a:buFontTx/>
              <a:buChar char="-"/>
            </a:pPr>
            <a:r>
              <a:rPr lang="fi-FI" baseline="0" noProof="0" dirty="0" smtClean="0"/>
              <a:t>Tutkimuksen edetessä näistä yhdisteistä rajataan mukaan tutkimuksen kannalta kiinnostavimpia yhdisteitä.</a:t>
            </a:r>
            <a:endParaRPr lang="fi-FI" noProof="0" dirty="0"/>
          </a:p>
        </p:txBody>
      </p:sp>
      <p:sp>
        <p:nvSpPr>
          <p:cNvPr id="4" name="Slide Number Placeholder 3"/>
          <p:cNvSpPr>
            <a:spLocks noGrp="1"/>
          </p:cNvSpPr>
          <p:nvPr>
            <p:ph type="sldNum" sz="quarter" idx="10"/>
          </p:nvPr>
        </p:nvSpPr>
        <p:spPr/>
        <p:txBody>
          <a:bodyPr/>
          <a:lstStyle/>
          <a:p>
            <a:fld id="{F00586D5-C668-4B6B-85F0-F741321CA6BC}" type="slidenum">
              <a:rPr lang="en-US" smtClean="0"/>
              <a:pPr/>
              <a:t>14</a:t>
            </a:fld>
            <a:endParaRPr lang="en-US"/>
          </a:p>
        </p:txBody>
      </p:sp>
    </p:spTree>
    <p:extLst>
      <p:ext uri="{BB962C8B-B14F-4D97-AF65-F5344CB8AC3E}">
        <p14:creationId xmlns:p14="http://schemas.microsoft.com/office/powerpoint/2010/main" val="22234815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fi-FI" baseline="0" noProof="0" dirty="0" smtClean="0"/>
              <a:t>Hanke on suunniteltu toteutettavaksi kahden vuoden aikana ensi vuoden alusta alkaen ja hankkeelle on haettu Euroopan aluekehitysrahaston rahoitusta muutama viikko sitten päättyneessä haussa.</a:t>
            </a:r>
          </a:p>
          <a:p>
            <a:pPr marL="171450" indent="-171450">
              <a:buFontTx/>
              <a:buChar char="-"/>
            </a:pPr>
            <a:r>
              <a:rPr lang="fi-FI" baseline="0" noProof="0" dirty="0" smtClean="0"/>
              <a:t>Hankkeeseen on sitoutunut alueen jätevedenpuhdistamoita Mikkelistä, Savonlinnasta, Puumalasta ja Savitaipaleelta.</a:t>
            </a:r>
          </a:p>
          <a:p>
            <a:pPr marL="171450" indent="-171450">
              <a:buFontTx/>
              <a:buChar char="-"/>
            </a:pPr>
            <a:r>
              <a:rPr lang="fi-FI" baseline="0" noProof="0" dirty="0" smtClean="0"/>
              <a:t>Lisäksi hankkeessa on mukana yrityspuolelta Nanopar Oy ja Eco WWS Oy.</a:t>
            </a:r>
          </a:p>
          <a:p>
            <a:pPr marL="171450" indent="-171450">
              <a:buFontTx/>
              <a:buChar char="-"/>
            </a:pPr>
            <a:endParaRPr lang="fi-FI" baseline="0" noProof="0" dirty="0" smtClean="0"/>
          </a:p>
          <a:p>
            <a:pPr marL="171450" indent="-171450">
              <a:buFontTx/>
              <a:buChar char="-"/>
            </a:pPr>
            <a:endParaRPr lang="fi-FI" noProof="0" dirty="0"/>
          </a:p>
        </p:txBody>
      </p:sp>
      <p:sp>
        <p:nvSpPr>
          <p:cNvPr id="4" name="Slide Number Placeholder 3"/>
          <p:cNvSpPr>
            <a:spLocks noGrp="1"/>
          </p:cNvSpPr>
          <p:nvPr>
            <p:ph type="sldNum" sz="quarter" idx="10"/>
          </p:nvPr>
        </p:nvSpPr>
        <p:spPr/>
        <p:txBody>
          <a:bodyPr/>
          <a:lstStyle/>
          <a:p>
            <a:fld id="{F00586D5-C668-4B6B-85F0-F741321CA6BC}" type="slidenum">
              <a:rPr lang="en-US" smtClean="0"/>
              <a:pPr/>
              <a:t>15</a:t>
            </a:fld>
            <a:endParaRPr lang="en-US"/>
          </a:p>
        </p:txBody>
      </p:sp>
    </p:spTree>
    <p:extLst>
      <p:ext uri="{BB962C8B-B14F-4D97-AF65-F5344CB8AC3E}">
        <p14:creationId xmlns:p14="http://schemas.microsoft.com/office/powerpoint/2010/main" val="27310722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285750" marR="0" lvl="0" indent="-285750" algn="l" defTabSz="914400" rtl="0" eaLnBrk="1" fontAlgn="auto" latinLnBrk="0" hangingPunct="1">
              <a:lnSpc>
                <a:spcPct val="100000"/>
              </a:lnSpc>
              <a:spcBef>
                <a:spcPct val="20000"/>
              </a:spcBef>
              <a:spcAft>
                <a:spcPts val="0"/>
              </a:spcAft>
              <a:buClr>
                <a:srgbClr val="40D520"/>
              </a:buClr>
              <a:buSzTx/>
              <a:buFontTx/>
              <a:buChar char="-"/>
              <a:tabLst/>
              <a:defRPr/>
            </a:pPr>
            <a:r>
              <a:rPr kumimoji="0" lang="fi-FI" sz="16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Suunnitellun tutkimusalueen jätevedenpuhdistamot ovat pääasiassa aktiivilietelaitoksia, mutta Mikkelin </a:t>
            </a:r>
            <a:r>
              <a:rPr kumimoji="0" lang="fi-FI" sz="1600" b="0" i="0" u="none" strike="noStrike" kern="1200" cap="none" spc="0" normalizeH="0" baseline="0" noProof="0" dirty="0" err="1" smtClean="0">
                <a:ln>
                  <a:noFill/>
                </a:ln>
                <a:solidFill>
                  <a:prstClr val="black"/>
                </a:solidFill>
                <a:effectLst/>
                <a:uLnTx/>
                <a:uFillTx/>
                <a:latin typeface="Arial" pitchFamily="34" charset="0"/>
                <a:ea typeface="+mn-ea"/>
                <a:cs typeface="Arial" pitchFamily="34" charset="0"/>
              </a:rPr>
              <a:t>EcoSairilaan</a:t>
            </a:r>
            <a:r>
              <a:rPr kumimoji="0" lang="fi-FI" sz="16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 ensi vuonna valmistuva MBR-laitos edustaa uutta, tehokkaampaa puhdistustekniikkaa. Yhtenä hankkeen tavoitteena onkin selvittää uuden laitoksen vaikutuksia Mikkelin alapuolisen Saimaan tilanteeseen.</a:t>
            </a:r>
          </a:p>
          <a:p>
            <a:pPr marL="285750" marR="0" lvl="0" indent="-285750" algn="l" defTabSz="914400" rtl="0" eaLnBrk="1" fontAlgn="auto" latinLnBrk="0" hangingPunct="1">
              <a:lnSpc>
                <a:spcPct val="100000"/>
              </a:lnSpc>
              <a:spcBef>
                <a:spcPct val="20000"/>
              </a:spcBef>
              <a:spcAft>
                <a:spcPts val="0"/>
              </a:spcAft>
              <a:buClr>
                <a:srgbClr val="40D520"/>
              </a:buClr>
              <a:buSzTx/>
              <a:buFontTx/>
              <a:buChar char="-"/>
              <a:tabLst/>
              <a:defRPr/>
            </a:pPr>
            <a:r>
              <a:rPr kumimoji="0" lang="fi-FI" sz="16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Yleisesti hankkeen tavoitteena on eri menetelmien poistotehokkuuksien vertailu valikoitujen haitta-aineiden osalta, ja näytteitä on tarkoitus kerätä sekä jätevedestä että lietteestä.</a:t>
            </a:r>
          </a:p>
          <a:p>
            <a:pPr marL="285750" marR="0" lvl="0" indent="-285750" algn="l" defTabSz="914400" rtl="0" eaLnBrk="1" fontAlgn="auto" latinLnBrk="0" hangingPunct="1">
              <a:lnSpc>
                <a:spcPct val="100000"/>
              </a:lnSpc>
              <a:spcBef>
                <a:spcPct val="20000"/>
              </a:spcBef>
              <a:spcAft>
                <a:spcPts val="0"/>
              </a:spcAft>
              <a:buClr>
                <a:srgbClr val="40D520"/>
              </a:buClr>
              <a:buSzTx/>
              <a:buFontTx/>
              <a:buChar char="-"/>
              <a:tabLst/>
              <a:defRPr/>
            </a:pPr>
            <a:r>
              <a:rPr kumimoji="0" lang="fi-FI" sz="16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Lisäksi tavoitteena on testata olemassa olevien lietteenkäsittelymenetelmien kykyä poistaa uusia haitta-aineita jätevesilietteestä. Näistä menetelmistä on tarkoitus tutkia ainakin infrapunakuivausta.</a:t>
            </a:r>
          </a:p>
        </p:txBody>
      </p:sp>
      <p:sp>
        <p:nvSpPr>
          <p:cNvPr id="4" name="Slide Number Placeholder 3"/>
          <p:cNvSpPr>
            <a:spLocks noGrp="1"/>
          </p:cNvSpPr>
          <p:nvPr>
            <p:ph type="sldNum" sz="quarter" idx="10"/>
          </p:nvPr>
        </p:nvSpPr>
        <p:spPr/>
        <p:txBody>
          <a:bodyPr/>
          <a:lstStyle/>
          <a:p>
            <a:fld id="{F00586D5-C668-4B6B-85F0-F741321CA6BC}" type="slidenum">
              <a:rPr lang="en-US" smtClean="0"/>
              <a:pPr/>
              <a:t>16</a:t>
            </a:fld>
            <a:endParaRPr lang="en-US"/>
          </a:p>
        </p:txBody>
      </p:sp>
    </p:spTree>
    <p:extLst>
      <p:ext uri="{BB962C8B-B14F-4D97-AF65-F5344CB8AC3E}">
        <p14:creationId xmlns:p14="http://schemas.microsoft.com/office/powerpoint/2010/main" val="11687906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20000"/>
              </a:spcBef>
              <a:spcAft>
                <a:spcPts val="0"/>
              </a:spcAft>
              <a:buClr>
                <a:srgbClr val="40D520"/>
              </a:buClr>
              <a:buSzTx/>
              <a:buFont typeface="Wingdings" charset="2"/>
              <a:buNone/>
              <a:tabLst/>
              <a:defRPr/>
            </a:pPr>
            <a:r>
              <a:rPr kumimoji="0" lang="fi-FI" sz="17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 Järvialueella uusien haitta-aineiden esiintymistä ja kulkeutumista on tarkoitus selvittää jätevesien purkualueilla, satama-alueiden läheisyydessä sekä ulappa-alueilla.</a:t>
            </a:r>
            <a:endParaRPr lang="en-US" dirty="0"/>
          </a:p>
        </p:txBody>
      </p:sp>
      <p:sp>
        <p:nvSpPr>
          <p:cNvPr id="4" name="Slide Number Placeholder 3"/>
          <p:cNvSpPr>
            <a:spLocks noGrp="1"/>
          </p:cNvSpPr>
          <p:nvPr>
            <p:ph type="sldNum" sz="quarter" idx="10"/>
          </p:nvPr>
        </p:nvSpPr>
        <p:spPr/>
        <p:txBody>
          <a:bodyPr/>
          <a:lstStyle/>
          <a:p>
            <a:fld id="{F00586D5-C668-4B6B-85F0-F741321CA6BC}" type="slidenum">
              <a:rPr lang="en-US" smtClean="0"/>
              <a:pPr/>
              <a:t>17</a:t>
            </a:fld>
            <a:endParaRPr lang="en-US"/>
          </a:p>
        </p:txBody>
      </p:sp>
    </p:spTree>
    <p:extLst>
      <p:ext uri="{BB962C8B-B14F-4D97-AF65-F5344CB8AC3E}">
        <p14:creationId xmlns:p14="http://schemas.microsoft.com/office/powerpoint/2010/main" val="25800565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noProof="0" dirty="0" smtClean="0"/>
              <a:t>- Tässä on listattu esityksessä</a:t>
            </a:r>
            <a:r>
              <a:rPr lang="fi-FI" baseline="0" noProof="0" dirty="0" smtClean="0"/>
              <a:t> käyttämiäni lähteitä.</a:t>
            </a:r>
            <a:endParaRPr lang="fi-FI" noProof="0" dirty="0"/>
          </a:p>
        </p:txBody>
      </p:sp>
      <p:sp>
        <p:nvSpPr>
          <p:cNvPr id="4" name="Slide Number Placeholder 3"/>
          <p:cNvSpPr>
            <a:spLocks noGrp="1"/>
          </p:cNvSpPr>
          <p:nvPr>
            <p:ph type="sldNum" sz="quarter" idx="10"/>
          </p:nvPr>
        </p:nvSpPr>
        <p:spPr/>
        <p:txBody>
          <a:bodyPr/>
          <a:lstStyle/>
          <a:p>
            <a:fld id="{F00586D5-C668-4B6B-85F0-F741321CA6BC}" type="slidenum">
              <a:rPr lang="en-US" smtClean="0"/>
              <a:pPr/>
              <a:t>18</a:t>
            </a:fld>
            <a:endParaRPr lang="en-US"/>
          </a:p>
        </p:txBody>
      </p:sp>
    </p:spTree>
    <p:extLst>
      <p:ext uri="{BB962C8B-B14F-4D97-AF65-F5344CB8AC3E}">
        <p14:creationId xmlns:p14="http://schemas.microsoft.com/office/powerpoint/2010/main" val="14243951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313" y="744538"/>
            <a:ext cx="6619875" cy="3724275"/>
          </a:xfrm>
        </p:spPr>
      </p:sp>
      <p:sp>
        <p:nvSpPr>
          <p:cNvPr id="3" name="Notes Placeholder 2"/>
          <p:cNvSpPr>
            <a:spLocks noGrp="1"/>
          </p:cNvSpPr>
          <p:nvPr>
            <p:ph type="body" idx="1"/>
          </p:nvPr>
        </p:nvSpPr>
        <p:spPr/>
        <p:txBody>
          <a:bodyPr/>
          <a:lstStyle/>
          <a:p>
            <a:r>
              <a:rPr lang="fi-FI" b="1" noProof="0" dirty="0" smtClean="0"/>
              <a:t>Kiitos!</a:t>
            </a:r>
            <a:endParaRPr lang="fi-FI" b="1" noProof="0" dirty="0"/>
          </a:p>
        </p:txBody>
      </p:sp>
      <p:sp>
        <p:nvSpPr>
          <p:cNvPr id="4" name="Slide Number Placeholder 3"/>
          <p:cNvSpPr>
            <a:spLocks noGrp="1"/>
          </p:cNvSpPr>
          <p:nvPr>
            <p:ph type="sldNum" sz="quarter" idx="10"/>
          </p:nvPr>
        </p:nvSpPr>
        <p:spPr/>
        <p:txBody>
          <a:bodyPr/>
          <a:lstStyle/>
          <a:p>
            <a:fld id="{F00586D5-C668-4B6B-85F0-F741321CA6BC}" type="slidenum">
              <a:rPr lang="en-US" smtClean="0"/>
              <a:pPr/>
              <a:t>19</a:t>
            </a:fld>
            <a:endParaRPr lang="en-US"/>
          </a:p>
        </p:txBody>
      </p:sp>
    </p:spTree>
    <p:extLst>
      <p:ext uri="{BB962C8B-B14F-4D97-AF65-F5344CB8AC3E}">
        <p14:creationId xmlns:p14="http://schemas.microsoft.com/office/powerpoint/2010/main" val="1966502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fi-FI" noProof="0" dirty="0" smtClean="0"/>
              <a:t>Mirka Lares, nuorempi</a:t>
            </a:r>
            <a:r>
              <a:rPr lang="fi-FI" baseline="0" noProof="0" dirty="0" smtClean="0"/>
              <a:t> tutkija LUT-yliopiston Vihreän kemian osastolta</a:t>
            </a:r>
          </a:p>
          <a:p>
            <a:pPr marL="171450" indent="-171450">
              <a:buFontTx/>
              <a:buChar char="-"/>
            </a:pPr>
            <a:r>
              <a:rPr lang="fi-FI" baseline="0" noProof="0" dirty="0" smtClean="0"/>
              <a:t>Teen väitöskirjatutkimusta jätevesien ja järviympäristön mikromuoveista, keskittyen erityisesti Mikkelin alapuoliseen Saimaaseen</a:t>
            </a:r>
            <a:endParaRPr lang="fi-FI" noProof="0" dirty="0"/>
          </a:p>
        </p:txBody>
      </p:sp>
      <p:sp>
        <p:nvSpPr>
          <p:cNvPr id="4" name="Slide Number Placeholder 3"/>
          <p:cNvSpPr>
            <a:spLocks noGrp="1"/>
          </p:cNvSpPr>
          <p:nvPr>
            <p:ph type="sldNum" sz="quarter" idx="10"/>
          </p:nvPr>
        </p:nvSpPr>
        <p:spPr/>
        <p:txBody>
          <a:bodyPr/>
          <a:lstStyle/>
          <a:p>
            <a:fld id="{F00586D5-C668-4B6B-85F0-F741321CA6BC}" type="slidenum">
              <a:rPr lang="en-US" smtClean="0"/>
              <a:pPr/>
              <a:t>2</a:t>
            </a:fld>
            <a:endParaRPr lang="en-US"/>
          </a:p>
        </p:txBody>
      </p:sp>
    </p:spTree>
    <p:extLst>
      <p:ext uri="{BB962C8B-B14F-4D97-AF65-F5344CB8AC3E}">
        <p14:creationId xmlns:p14="http://schemas.microsoft.com/office/powerpoint/2010/main" val="363797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Tx/>
              <a:buChar char="-"/>
            </a:pPr>
            <a:r>
              <a:rPr lang="fi-FI" baseline="0" noProof="0" dirty="0" smtClean="0"/>
              <a:t>Yleisesti mikromuovit luokitellaan alle 5 mm kokoisiksi muovipartikkeleiksi. Mikromuovien koon alaraja ei ole vakiintunut, mutta nykyisin se liikkuu tutkimuksesta riippuen jopa 1-20 µm. Alle mikrometrin kokoisia partikkeleita kutsutaan nanomuoveiksi.</a:t>
            </a:r>
          </a:p>
          <a:p>
            <a:pPr marL="171450" indent="-171450">
              <a:buFontTx/>
              <a:buChar char="-"/>
            </a:pPr>
            <a:r>
              <a:rPr lang="fi-FI" baseline="0" noProof="0" dirty="0" smtClean="0"/>
              <a:t>Mikromuovit ovat kirjava joukko erilaisia partikkeleita, jotka koostuvat lukuisista polymeereistä ja voivat vaihdella muodoltaan fragmenteista kuituihin ja kalvoihin.</a:t>
            </a:r>
          </a:p>
          <a:p>
            <a:pPr marL="171450" indent="-171450">
              <a:buFontTx/>
              <a:buChar char="-"/>
            </a:pPr>
            <a:r>
              <a:rPr lang="fi-FI" baseline="0" noProof="0" dirty="0" smtClean="0"/>
              <a:t>Polymeereistä tuotetaan maailmanlaajuisesti eniten polypropeenia, polyeteeniä, </a:t>
            </a:r>
            <a:r>
              <a:rPr lang="fi-FI" baseline="0" noProof="0" dirty="0" err="1" smtClean="0"/>
              <a:t>polyvinyylikloridia</a:t>
            </a:r>
            <a:r>
              <a:rPr lang="fi-FI" baseline="0" noProof="0" dirty="0" smtClean="0"/>
              <a:t>, polyuretaania, </a:t>
            </a:r>
            <a:r>
              <a:rPr lang="fi-FI" baseline="0" noProof="0" dirty="0" err="1" smtClean="0"/>
              <a:t>polyeteenitereftalaattia</a:t>
            </a:r>
            <a:r>
              <a:rPr lang="fi-FI" baseline="0" noProof="0" dirty="0" smtClean="0"/>
              <a:t> ja polystyreeniä</a:t>
            </a:r>
          </a:p>
          <a:p>
            <a:pPr marL="628650" lvl="1" indent="-171450">
              <a:buFontTx/>
              <a:buChar char="-"/>
            </a:pPr>
            <a:r>
              <a:rPr lang="fi-FI" baseline="0" noProof="0" dirty="0" smtClean="0"/>
              <a:t>Näitä muoveja voidaan vastaavasti olettaa löytyvän eniten myös ympäristöstä</a:t>
            </a:r>
          </a:p>
          <a:p>
            <a:pPr marL="171450" lvl="0" indent="-171450">
              <a:buFontTx/>
              <a:buChar char="-"/>
            </a:pPr>
            <a:r>
              <a:rPr lang="fi-FI" baseline="0" noProof="0" dirty="0" smtClean="0"/>
              <a:t>Lisäksi muovit voivat olla öljy- tai biopohjaisia</a:t>
            </a:r>
          </a:p>
          <a:p>
            <a:pPr marL="171450" lvl="0" indent="-171450">
              <a:buFontTx/>
              <a:buChar char="-"/>
            </a:pPr>
            <a:endParaRPr lang="fi-FI" baseline="0" noProof="0" dirty="0" smtClean="0"/>
          </a:p>
          <a:p>
            <a:pPr marL="171450" lvl="0" indent="-171450">
              <a:buFontTx/>
              <a:buChar char="-"/>
            </a:pPr>
            <a:r>
              <a:rPr lang="fi-FI" baseline="0" noProof="0" dirty="0" smtClean="0"/>
              <a:t>Liikennettä pidetään yhtenä merkittävimmistä mikromuovien päästölähteinä ympäristöön, ja liikenteessä mikromuoveja aiheutuu erityisesti renkaiden ja tiemerkintämassojen kulumisesta.</a:t>
            </a:r>
          </a:p>
          <a:p>
            <a:pPr marL="171450" lvl="0" indent="-171450">
              <a:buFontTx/>
              <a:buChar char="-"/>
            </a:pPr>
            <a:r>
              <a:rPr lang="fi-FI" baseline="0" noProof="0" dirty="0" smtClean="0"/>
              <a:t>Toinen merkittävä mikromuovien kulkeutumisreitti on jätevedet, joiden mukana voi kulkeutua erityisesti synteettisiä tekstiilikuituja, kosmetiikassa käytettyjä mikromuoveja ja muovituotteiden kulumisesta aiheutuvia fragmentteja.</a:t>
            </a:r>
          </a:p>
          <a:p>
            <a:pPr marL="171450" lvl="0" indent="-171450">
              <a:buFontTx/>
              <a:buChar char="-"/>
            </a:pPr>
            <a:r>
              <a:rPr lang="fi-FI" baseline="0" noProof="0" dirty="0" smtClean="0"/>
              <a:t>Myös roskaaminen aiheuttaa mikromuovipäästöjä ympäristöön, kun isommat muoviroskat </a:t>
            </a:r>
            <a:r>
              <a:rPr lang="fi-FI" baseline="0" noProof="0" dirty="0" err="1" smtClean="0"/>
              <a:t>hapristuvat</a:t>
            </a:r>
            <a:r>
              <a:rPr lang="fi-FI" baseline="0" noProof="0" dirty="0" smtClean="0"/>
              <a:t> ja murtuvat ympäristövaikutusten ja ajan seurauksena pienemmiksi ja pienemmiksi palasiksi.</a:t>
            </a:r>
          </a:p>
          <a:p>
            <a:pPr marL="171450" lvl="0" indent="-171450">
              <a:buFontTx/>
              <a:buChar char="-"/>
            </a:pPr>
            <a:r>
              <a:rPr lang="fi-FI" baseline="0" noProof="0" dirty="0" smtClean="0"/>
              <a:t>Myös tarkoituksella tuotetut mikromuovit voivat päätyä ympäristöön esimerkiksi onnettomuuksien tai vuotojen kautta.</a:t>
            </a:r>
            <a:endParaRPr lang="fi-FI" baseline="0" noProof="0" dirty="0" smtClean="0"/>
          </a:p>
        </p:txBody>
      </p:sp>
      <p:sp>
        <p:nvSpPr>
          <p:cNvPr id="4" name="Slide Number Placeholder 3"/>
          <p:cNvSpPr>
            <a:spLocks noGrp="1"/>
          </p:cNvSpPr>
          <p:nvPr>
            <p:ph type="sldNum" sz="quarter" idx="10"/>
          </p:nvPr>
        </p:nvSpPr>
        <p:spPr/>
        <p:txBody>
          <a:bodyPr/>
          <a:lstStyle/>
          <a:p>
            <a:fld id="{F00586D5-C668-4B6B-85F0-F741321CA6BC}" type="slidenum">
              <a:rPr lang="en-US" smtClean="0"/>
              <a:pPr/>
              <a:t>3</a:t>
            </a:fld>
            <a:endParaRPr lang="en-US"/>
          </a:p>
        </p:txBody>
      </p:sp>
    </p:spTree>
    <p:extLst>
      <p:ext uri="{BB962C8B-B14F-4D97-AF65-F5344CB8AC3E}">
        <p14:creationId xmlns:p14="http://schemas.microsoft.com/office/powerpoint/2010/main" val="8596352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fi-FI" noProof="0" dirty="0" smtClean="0"/>
              <a:t>Muoveja on tuotettu laajemmassa</a:t>
            </a:r>
            <a:r>
              <a:rPr lang="fi-FI" baseline="0" noProof="0" dirty="0" smtClean="0"/>
              <a:t> mittakaavassa 1950-luvulta lähtien, ja tuotanto on kiihtynyt jatkuvasti</a:t>
            </a:r>
          </a:p>
          <a:p>
            <a:pPr marL="628650" lvl="1" indent="-171450">
              <a:buFontTx/>
              <a:buChar char="-"/>
            </a:pPr>
            <a:r>
              <a:rPr lang="fi-FI" baseline="0" noProof="0" dirty="0" smtClean="0"/>
              <a:t>Vuonna 2015 maailmassa tuotettiin 322 miljoonaa tonnia muovia</a:t>
            </a:r>
          </a:p>
          <a:p>
            <a:pPr marL="628650" lvl="1" indent="-171450">
              <a:buFontTx/>
              <a:buChar char="-"/>
            </a:pPr>
            <a:r>
              <a:rPr lang="fi-FI" baseline="0" noProof="0" dirty="0" smtClean="0"/>
              <a:t>Vuoden 2050 tuotantomääräksi on arvioitu 600 miljoonaa tonnia. Mikäli muovia päätyy tulevaisuudessa ympäristöön vastaavasti kuin nykyään, vuonna 2050 merissä on arvioitu olevan enemmän muovia kuin kalaa.</a:t>
            </a:r>
          </a:p>
          <a:p>
            <a:pPr marL="171450" lvl="0" indent="-171450">
              <a:buFontTx/>
              <a:buChar char="-"/>
            </a:pPr>
            <a:r>
              <a:rPr lang="fi-FI" baseline="0" noProof="0" dirty="0" smtClean="0"/>
              <a:t>Materiaalina muovit on suunniteltu kestämään, ja käyttötarkoituksissaan ne ovatkin loistavia materiaaleja, koska ne ovat mm. edullisia tuottaa ja muokattavissa kestämään monenlaisia olosuhteita</a:t>
            </a:r>
          </a:p>
          <a:p>
            <a:pPr marL="171450" lvl="0" indent="-171450">
              <a:buFontTx/>
              <a:buChar char="-"/>
            </a:pPr>
            <a:r>
              <a:rPr lang="fi-FI" baseline="0" noProof="0" dirty="0" smtClean="0"/>
              <a:t>Kuitenkin nimenomaan ne ominaisuudet, jotka tekevät muoveista käytössä hyviä materiaaleja, aiheuttavat ongelmia, mikäli muovituotteita käytetään tai kierrätetään väärin ja ne päätyvät ympäristöön.</a:t>
            </a:r>
          </a:p>
          <a:p>
            <a:pPr marL="171450" lvl="0" indent="-171450">
              <a:buFontTx/>
              <a:buChar char="-"/>
            </a:pPr>
            <a:r>
              <a:rPr lang="fi-FI" baseline="0" noProof="0" dirty="0" smtClean="0"/>
              <a:t>Tutkimukset ovat todistaneet muovien kulkeutuvan suurissa määrin meriin, ja valtameriin on muodostunut viisi suurta jätepyörrettä.</a:t>
            </a:r>
          </a:p>
          <a:p>
            <a:pPr marL="628650" lvl="1" indent="-171450">
              <a:buFontTx/>
              <a:buChar char="-"/>
            </a:pPr>
            <a:r>
              <a:rPr lang="fi-FI" baseline="0" noProof="0" dirty="0" smtClean="0"/>
              <a:t>Järvien ja jokien mikromuoveja on sen sijaan tutkittu huomattavasti vähemmän</a:t>
            </a:r>
          </a:p>
          <a:p>
            <a:pPr marL="628650" lvl="1" indent="-171450">
              <a:buFontTx/>
              <a:buChar char="-"/>
            </a:pPr>
            <a:r>
              <a:rPr lang="fi-FI" baseline="0" noProof="0" dirty="0" smtClean="0"/>
              <a:t>Myös maaperän mikromuovien tutkimus on vasta alkamassa</a:t>
            </a:r>
            <a:endParaRPr lang="fi-FI" noProof="0" dirty="0"/>
          </a:p>
        </p:txBody>
      </p:sp>
      <p:sp>
        <p:nvSpPr>
          <p:cNvPr id="4" name="Slide Number Placeholder 3"/>
          <p:cNvSpPr>
            <a:spLocks noGrp="1"/>
          </p:cNvSpPr>
          <p:nvPr>
            <p:ph type="sldNum" sz="quarter" idx="10"/>
          </p:nvPr>
        </p:nvSpPr>
        <p:spPr/>
        <p:txBody>
          <a:bodyPr/>
          <a:lstStyle/>
          <a:p>
            <a:fld id="{F00586D5-C668-4B6B-85F0-F741321CA6BC}" type="slidenum">
              <a:rPr lang="en-US" smtClean="0"/>
              <a:pPr/>
              <a:t>4</a:t>
            </a:fld>
            <a:endParaRPr lang="en-US"/>
          </a:p>
        </p:txBody>
      </p:sp>
    </p:spTree>
    <p:extLst>
      <p:ext uri="{BB962C8B-B14F-4D97-AF65-F5344CB8AC3E}">
        <p14:creationId xmlns:p14="http://schemas.microsoft.com/office/powerpoint/2010/main" val="10955812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Tx/>
              <a:buChar char="-"/>
            </a:pPr>
            <a:r>
              <a:rPr lang="fi-FI" noProof="0" dirty="0" smtClean="0"/>
              <a:t>Muoviroska ja mikromuovit voivat vaikuttaa</a:t>
            </a:r>
            <a:r>
              <a:rPr lang="fi-FI" baseline="0" noProof="0" dirty="0" smtClean="0"/>
              <a:t> eliöihin sekä fyysisesti että kemiallisesti</a:t>
            </a:r>
          </a:p>
          <a:p>
            <a:pPr marL="171450" lvl="0" indent="-171450">
              <a:buFontTx/>
              <a:buChar char="-"/>
            </a:pPr>
            <a:r>
              <a:rPr lang="fi-FI" baseline="0" noProof="0" dirty="0" smtClean="0"/>
              <a:t>Esimerkiksi ravinnoksi luullut muoviesineet voivat aiheuttaa eläimillä valheellista kylläisyydentunnetta ja eläimiin takertuneet siimat puolestaan haavaumia ja eläimen kuoleman</a:t>
            </a:r>
          </a:p>
          <a:p>
            <a:pPr marL="171450" lvl="0" indent="-171450">
              <a:buFontTx/>
              <a:buChar char="-"/>
            </a:pPr>
            <a:r>
              <a:rPr lang="fi-FI" baseline="0" noProof="0" dirty="0" smtClean="0"/>
              <a:t>Muoveilla ja niiden sisältämillä lisäaineilla on potentiaali aiheuttaa eliöissä kemiallisia vaikutuksia, mutta lisäksi muovit tarjoavat kulkureitin muille haitta-aineille, jotka voivat kertyä muovien pintaan ympäristöstä ja vapautua eliön ruoansulatuskanavassa aiheuttaen omia haittavaikutuksiaan.</a:t>
            </a:r>
          </a:p>
          <a:p>
            <a:pPr marL="171450" lvl="0" indent="-171450">
              <a:buFontTx/>
              <a:buChar char="-"/>
            </a:pPr>
            <a:r>
              <a:rPr lang="fi-FI" baseline="0" noProof="0" dirty="0" smtClean="0"/>
              <a:t>Lisäksi mikromuovit voivat tarjota mikrobeille kulkureitin esimerkiksi jätevedenpuhdistamolta ympäristöön. </a:t>
            </a:r>
          </a:p>
          <a:p>
            <a:pPr marL="171450" lvl="0" indent="-171450">
              <a:buFontTx/>
              <a:buChar char="-"/>
            </a:pPr>
            <a:r>
              <a:rPr lang="fi-FI" baseline="0" noProof="0" dirty="0" smtClean="0"/>
              <a:t>Lisäksi on todettu, että mikromuovit voivat kulkeutua ravintoketjussa eliöstä toiseen.</a:t>
            </a:r>
            <a:endParaRPr lang="fi-FI" baseline="0" noProof="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0586D5-C668-4B6B-85F0-F741321CA6B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611205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fi-FI" noProof="0" dirty="0" smtClean="0"/>
              <a:t>Mikromuovitutkimus</a:t>
            </a:r>
            <a:r>
              <a:rPr lang="fi-FI" baseline="0" noProof="0" dirty="0" smtClean="0"/>
              <a:t> LUT-yliopistossa</a:t>
            </a:r>
          </a:p>
          <a:p>
            <a:pPr marL="171450" indent="-171450">
              <a:buFontTx/>
              <a:buChar char="-"/>
            </a:pPr>
            <a:r>
              <a:rPr lang="fi-FI" baseline="0" noProof="0" dirty="0" smtClean="0"/>
              <a:t>Väitöskirjatutkimus käynnistyi kesällä 2016 ja tutkimuksen rahoittajana on Maa- ja vesitekniikan tuki ry (MVTT).</a:t>
            </a:r>
          </a:p>
          <a:p>
            <a:pPr marL="171450" indent="-171450">
              <a:buFontTx/>
              <a:buChar char="-"/>
            </a:pPr>
            <a:r>
              <a:rPr lang="fi-FI" baseline="0" noProof="0" dirty="0" smtClean="0"/>
              <a:t>Tutkimus keskittyy jätevesien ja jätevesiä vastaanottavan järviympäristön mikromuoveihin.</a:t>
            </a:r>
          </a:p>
          <a:p>
            <a:pPr marL="171450" indent="-171450">
              <a:buFontTx/>
              <a:buChar char="-"/>
            </a:pPr>
            <a:endParaRPr lang="fi-FI" baseline="0" noProof="0" dirty="0" smtClean="0"/>
          </a:p>
          <a:p>
            <a:pPr marL="171450" indent="-171450">
              <a:buFontTx/>
              <a:buChar char="-"/>
            </a:pPr>
            <a:r>
              <a:rPr lang="fi-FI" baseline="0" noProof="0" dirty="0" smtClean="0"/>
              <a:t>Tutkimuksen tavoitteena</a:t>
            </a:r>
          </a:p>
          <a:p>
            <a:pPr marL="628650" lvl="1" indent="-171450">
              <a:buFontTx/>
              <a:buChar char="-"/>
            </a:pPr>
            <a:r>
              <a:rPr lang="fi-FI" baseline="0" noProof="0" dirty="0" smtClean="0"/>
              <a:t>Arvioida Mikkelin Kenkäveronniemen jätevedenpuhdistamon mikromuovikuormitusta ja verrata pääprosessin eli aktiivilietemenetelmän ja </a:t>
            </a:r>
            <a:r>
              <a:rPr lang="fi-FI" baseline="0" noProof="0" dirty="0" err="1" smtClean="0"/>
              <a:t>pilot</a:t>
            </a:r>
            <a:r>
              <a:rPr lang="fi-FI" baseline="0" noProof="0" dirty="0" smtClean="0"/>
              <a:t>-mittakaavassa </a:t>
            </a:r>
            <a:r>
              <a:rPr lang="fi-FI" baseline="0" noProof="0" dirty="0" err="1" smtClean="0"/>
              <a:t>toteutun</a:t>
            </a:r>
            <a:r>
              <a:rPr lang="fi-FI" baseline="0" noProof="0" dirty="0" smtClean="0"/>
              <a:t> membraanibioreaktorin mikromuovien poistotehoja</a:t>
            </a:r>
          </a:p>
          <a:p>
            <a:pPr marL="628650" lvl="1" indent="-171450">
              <a:buFontTx/>
              <a:buChar char="-"/>
            </a:pPr>
            <a:r>
              <a:rPr lang="fi-FI" baseline="0" noProof="0" dirty="0" smtClean="0"/>
              <a:t>Tarjota optimoituja menetelmiä mikromuovien erottamiseksi ja tunnistamiseksi jätevesistä ja jätevesilietteestä</a:t>
            </a:r>
          </a:p>
          <a:p>
            <a:pPr marL="628650" lvl="1" indent="-171450">
              <a:buFontTx/>
              <a:buChar char="-"/>
            </a:pPr>
            <a:r>
              <a:rPr lang="fi-FI" baseline="0" noProof="0" dirty="0" smtClean="0"/>
              <a:t>Lisäksi tavoitteena on arvioida mikromuovien määrää Mikkelin alapuolisella Saimaalla, keskittyen järven pohjasedimenttiin ja järviveteen.</a:t>
            </a:r>
            <a:endParaRPr lang="fi-FI" noProof="0" dirty="0"/>
          </a:p>
        </p:txBody>
      </p:sp>
      <p:sp>
        <p:nvSpPr>
          <p:cNvPr id="4" name="Slide Number Placeholder 3"/>
          <p:cNvSpPr>
            <a:spLocks noGrp="1"/>
          </p:cNvSpPr>
          <p:nvPr>
            <p:ph type="sldNum" sz="quarter" idx="10"/>
          </p:nvPr>
        </p:nvSpPr>
        <p:spPr/>
        <p:txBody>
          <a:bodyPr/>
          <a:lstStyle/>
          <a:p>
            <a:fld id="{F00586D5-C668-4B6B-85F0-F741321CA6BC}" type="slidenum">
              <a:rPr lang="en-US" smtClean="0"/>
              <a:pPr/>
              <a:t>6</a:t>
            </a:fld>
            <a:endParaRPr lang="en-US"/>
          </a:p>
        </p:txBody>
      </p:sp>
    </p:spTree>
    <p:extLst>
      <p:ext uri="{BB962C8B-B14F-4D97-AF65-F5344CB8AC3E}">
        <p14:creationId xmlns:p14="http://schemas.microsoft.com/office/powerpoint/2010/main" val="26675558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fi-FI" baseline="0" noProof="0" dirty="0" smtClean="0"/>
              <a:t>Muutama sana mikromuovitutkimukseen liittyvistä haasteista</a:t>
            </a:r>
          </a:p>
          <a:p>
            <a:pPr marL="171450" indent="-171450">
              <a:buFontTx/>
              <a:buChar char="-"/>
            </a:pPr>
            <a:r>
              <a:rPr lang="fi-FI" baseline="0" noProof="0" dirty="0" smtClean="0"/>
              <a:t>Kaksi suurinta haastetta ovat kontaminaatio ja standardoitujen menetelmien puute</a:t>
            </a:r>
          </a:p>
          <a:p>
            <a:pPr marL="171450" indent="-171450">
              <a:buFontTx/>
              <a:buChar char="-"/>
            </a:pPr>
            <a:r>
              <a:rPr lang="fi-FI" baseline="0" noProof="0" dirty="0" smtClean="0"/>
              <a:t>Näytteiden kontaminaatiota voi tapahtua, jos näytteenotossa tai näytteiden käsittelyssä käytetään muovisia välineitä, tai näytteet altistuvat ilman kautta pölylle.</a:t>
            </a:r>
          </a:p>
          <a:p>
            <a:pPr marL="628650" lvl="1" indent="-171450">
              <a:buFontTx/>
              <a:buChar char="-"/>
            </a:pPr>
            <a:r>
              <a:rPr lang="fi-FI" baseline="0" noProof="0" dirty="0" smtClean="0"/>
              <a:t>Kontaminaatiota pyritään pienentämään välttämällä muovisten välineiden käyttöä aina kuin mahdollista ja keräämällä nollanäytteitä, joiden avulla näytteiden kontaminaatiota pystytään arvioimaan.</a:t>
            </a:r>
          </a:p>
          <a:p>
            <a:pPr marL="171450" lvl="0" indent="-171450">
              <a:buFontTx/>
              <a:buChar char="-"/>
            </a:pPr>
            <a:r>
              <a:rPr lang="fi-FI" baseline="0" noProof="0" dirty="0" smtClean="0"/>
              <a:t>Lisäksi niin näytteenoton, näytteiden käsittelyn, varsinaisen mikromuovien tunnistuksen tai tutkimukseen sisällytettävien muovien koosta ei ole yhtenäistä, parhaaksi todettua tapaa. Tämä vaikeuttaa eri tutkimusten tulosten vertaamista keskenään.</a:t>
            </a:r>
            <a:endParaRPr lang="fi-FI" noProof="0" dirty="0"/>
          </a:p>
        </p:txBody>
      </p:sp>
      <p:sp>
        <p:nvSpPr>
          <p:cNvPr id="4" name="Slide Number Placeholder 3"/>
          <p:cNvSpPr>
            <a:spLocks noGrp="1"/>
          </p:cNvSpPr>
          <p:nvPr>
            <p:ph type="sldNum" sz="quarter" idx="10"/>
          </p:nvPr>
        </p:nvSpPr>
        <p:spPr/>
        <p:txBody>
          <a:bodyPr/>
          <a:lstStyle/>
          <a:p>
            <a:fld id="{F00586D5-C668-4B6B-85F0-F741321CA6BC}" type="slidenum">
              <a:rPr lang="en-US" smtClean="0"/>
              <a:pPr/>
              <a:t>7</a:t>
            </a:fld>
            <a:endParaRPr lang="en-US"/>
          </a:p>
        </p:txBody>
      </p:sp>
    </p:spTree>
    <p:extLst>
      <p:ext uri="{BB962C8B-B14F-4D97-AF65-F5344CB8AC3E}">
        <p14:creationId xmlns:p14="http://schemas.microsoft.com/office/powerpoint/2010/main" val="23578651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fi-FI" baseline="0" noProof="0" dirty="0" smtClean="0"/>
              <a:t>Jätevesien mikromuovitutkimus</a:t>
            </a:r>
          </a:p>
          <a:p>
            <a:pPr marL="171450" lvl="0" indent="-171450">
              <a:buFontTx/>
              <a:buChar char="-"/>
            </a:pPr>
            <a:r>
              <a:rPr lang="fi-FI" baseline="0" noProof="0" dirty="0" smtClean="0"/>
              <a:t>Tavoitteena oli arvioida mikromuovien määrää eri vaiheissa jätevedenkäsittelyprosessia sekä arvioida mikromuovien poistotehokkuutta sekä Kenkäveronniemen </a:t>
            </a:r>
            <a:r>
              <a:rPr lang="fi-FI" baseline="0" noProof="0" dirty="0" err="1" smtClean="0"/>
              <a:t>pääprosesissa</a:t>
            </a:r>
            <a:r>
              <a:rPr lang="fi-FI" baseline="0" noProof="0" dirty="0" smtClean="0"/>
              <a:t> eli aktiivilieteprosessissa ja </a:t>
            </a:r>
            <a:r>
              <a:rPr lang="fi-FI" baseline="0" noProof="0" dirty="0" err="1" smtClean="0"/>
              <a:t>pilot</a:t>
            </a:r>
            <a:r>
              <a:rPr lang="fi-FI" baseline="0" noProof="0" dirty="0" smtClean="0"/>
              <a:t>-mittakaavan membraanibioreaktorissa.</a:t>
            </a:r>
          </a:p>
          <a:p>
            <a:pPr marL="171450" lvl="0" indent="-171450">
              <a:buFontTx/>
              <a:buChar char="-"/>
            </a:pPr>
            <a:endParaRPr lang="fi-FI" baseline="0" noProof="0" dirty="0" smtClean="0"/>
          </a:p>
          <a:p>
            <a:pPr marL="171450" lvl="0" indent="-171450">
              <a:buFontTx/>
              <a:buChar char="-"/>
            </a:pPr>
            <a:r>
              <a:rPr lang="fi-FI" baseline="0" noProof="0" dirty="0" smtClean="0"/>
              <a:t>Näytteenotto suoritettiin talvella 2016-2017 ja näytteitä kerättiin seitsemänä päivänä eri vaiheista jätevedenpuhdistusprosessia niin jätevedestä kuin lietteestä. Lisäksi kerättiin järvivesinäytteet läheltä käsitellyn jäteveden purkuputkea.</a:t>
            </a:r>
          </a:p>
          <a:p>
            <a:pPr marL="171450" lvl="0" indent="-171450">
              <a:buFontTx/>
              <a:buChar char="-"/>
            </a:pPr>
            <a:endParaRPr lang="fi-FI" baseline="0" noProof="0" dirty="0" smtClean="0"/>
          </a:p>
          <a:p>
            <a:pPr marL="171450" indent="-171450">
              <a:buFontTx/>
              <a:buChar char="-"/>
            </a:pPr>
            <a:r>
              <a:rPr lang="fi-FI" baseline="0" noProof="0" dirty="0" smtClean="0"/>
              <a:t>(Vettä kerättiin välpän jälkeen hiekanerotusaltaasta, esiselkeytyksen jälkeen, käsitellystä, laitokselta lähtevästä jätevedestä ja järvestä. Lietettä hapetusaltaan ja mädätyksen jälkeen. Lisäksi MBR-pilotista kerättiin sekä käsiteltyä jätevettä että lietettä.)</a:t>
            </a:r>
            <a:endParaRPr lang="fi-FI" noProof="0" dirty="0"/>
          </a:p>
        </p:txBody>
      </p:sp>
      <p:sp>
        <p:nvSpPr>
          <p:cNvPr id="4" name="Slide Number Placeholder 3"/>
          <p:cNvSpPr>
            <a:spLocks noGrp="1"/>
          </p:cNvSpPr>
          <p:nvPr>
            <p:ph type="sldNum" sz="quarter" idx="10"/>
          </p:nvPr>
        </p:nvSpPr>
        <p:spPr/>
        <p:txBody>
          <a:bodyPr/>
          <a:lstStyle/>
          <a:p>
            <a:fld id="{F00586D5-C668-4B6B-85F0-F741321CA6BC}" type="slidenum">
              <a:rPr lang="en-US" smtClean="0"/>
              <a:pPr/>
              <a:t>8</a:t>
            </a:fld>
            <a:endParaRPr lang="en-US"/>
          </a:p>
        </p:txBody>
      </p:sp>
    </p:spTree>
    <p:extLst>
      <p:ext uri="{BB962C8B-B14F-4D97-AF65-F5344CB8AC3E}">
        <p14:creationId xmlns:p14="http://schemas.microsoft.com/office/powerpoint/2010/main" val="5240303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fi-FI" baseline="0" noProof="0" dirty="0" smtClean="0"/>
              <a:t>Tutkimuksen mukaan Kenkäveronniemen jätevedenpuhdistamon mikromuovien poistoteho oli 98,3 % (57,6 MP/L tulevassa ja 1,0 MP/L lähtevässä).</a:t>
            </a:r>
          </a:p>
          <a:p>
            <a:pPr marL="171450" indent="-171450">
              <a:buFontTx/>
              <a:buChar char="-"/>
            </a:pPr>
            <a:r>
              <a:rPr lang="fi-FI" baseline="0" noProof="0" dirty="0" smtClean="0"/>
              <a:t>MBR-pilotin puhdistusteho oli 99,4 %, eli prosessi poisti mikromuoveja perinteistä aktiivilieteprosessia tehokkaammin.</a:t>
            </a:r>
          </a:p>
          <a:p>
            <a:pPr marL="171450" indent="-171450">
              <a:buFontTx/>
              <a:buChar char="-"/>
            </a:pPr>
            <a:r>
              <a:rPr lang="fi-FI" noProof="0" dirty="0" smtClean="0"/>
              <a:t>Vaikka poistoteho</a:t>
            </a:r>
            <a:r>
              <a:rPr lang="fi-FI" baseline="0" noProof="0" dirty="0" smtClean="0"/>
              <a:t> oli hyvin lähellä 100 %, tulosten mukaan tutkitulta puhdistamolta päätyy päivittäin yli 10 miljoonaa mikromuovia jätevesiä vastaanottavaan järveen</a:t>
            </a:r>
          </a:p>
          <a:p>
            <a:pPr marL="171450" indent="-171450">
              <a:buFontTx/>
              <a:buChar char="-"/>
            </a:pPr>
            <a:r>
              <a:rPr lang="fi-FI" baseline="0" noProof="0" dirty="0" smtClean="0"/>
              <a:t>Toisaalta, jätevedestä poistetut mikromuovit päätyvät jätevesilietteeseen, ja sitä kautta ne voivat päätyä ympäristöön esim. viherrakentamisen kautta.</a:t>
            </a:r>
          </a:p>
          <a:p>
            <a:pPr marL="171450" indent="-171450">
              <a:buFontTx/>
              <a:buChar char="-"/>
            </a:pPr>
            <a:r>
              <a:rPr lang="fi-FI" baseline="0" noProof="0" dirty="0" smtClean="0"/>
              <a:t>Tuloksista tulee kuitenkin huomioida se, että mitatut mikromuovipitoisuudet vaihtelivat runsaasti eri näytteenottokertojen välillä</a:t>
            </a:r>
          </a:p>
          <a:p>
            <a:pPr marL="628650" lvl="1" indent="-171450">
              <a:buFontTx/>
              <a:buChar char="-"/>
            </a:pPr>
            <a:r>
              <a:rPr lang="fi-FI" baseline="0" noProof="0" dirty="0" smtClean="0"/>
              <a:t>Luotettavampien arvioiden tekeminen vaatisi pidempiaikaista seurantaa sekä näytteiden keräämistä eri vuorokauden- ja vuodenaikoina</a:t>
            </a:r>
          </a:p>
          <a:p>
            <a:pPr marL="171450" lvl="0" indent="-171450">
              <a:buFontTx/>
              <a:buChar char="-"/>
            </a:pPr>
            <a:r>
              <a:rPr lang="fi-FI" noProof="0" dirty="0" smtClean="0"/>
              <a:t>Lisäksi</a:t>
            </a:r>
            <a:r>
              <a:rPr lang="fi-FI" baseline="0" noProof="0" dirty="0" smtClean="0"/>
              <a:t> t</a:t>
            </a:r>
            <a:r>
              <a:rPr lang="fi-FI" noProof="0" dirty="0" smtClean="0"/>
              <a:t>ässä tutkimuksessa</a:t>
            </a:r>
            <a:r>
              <a:rPr lang="fi-FI" baseline="0" noProof="0" dirty="0" smtClean="0"/>
              <a:t> näytteet siivilöitiin 0,25 mm seulalle, joten pienemmät mikromuovit eivät sisältyneet tähän tutkimukseen. Pienemmätkin kokoluokat sisältävä mikromuovikuormitus on todennäköisesti suurempaa kuin mitä tämän tutkimuksen tuloksien perusteella pystyttiin arvioimaan.</a:t>
            </a:r>
            <a:endParaRPr lang="fi-FI" noProof="0" dirty="0"/>
          </a:p>
        </p:txBody>
      </p:sp>
      <p:sp>
        <p:nvSpPr>
          <p:cNvPr id="4" name="Slide Number Placeholder 3"/>
          <p:cNvSpPr>
            <a:spLocks noGrp="1"/>
          </p:cNvSpPr>
          <p:nvPr>
            <p:ph type="sldNum" sz="quarter" idx="10"/>
          </p:nvPr>
        </p:nvSpPr>
        <p:spPr/>
        <p:txBody>
          <a:bodyPr/>
          <a:lstStyle/>
          <a:p>
            <a:fld id="{F00586D5-C668-4B6B-85F0-F741321CA6BC}" type="slidenum">
              <a:rPr lang="en-US" smtClean="0"/>
              <a:pPr/>
              <a:t>9</a:t>
            </a:fld>
            <a:endParaRPr lang="en-US"/>
          </a:p>
        </p:txBody>
      </p:sp>
    </p:spTree>
    <p:extLst>
      <p:ext uri="{BB962C8B-B14F-4D97-AF65-F5344CB8AC3E}">
        <p14:creationId xmlns:p14="http://schemas.microsoft.com/office/powerpoint/2010/main" val="31075763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Aina ensimmäinen dia - LUT logo - Valkoinen">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DC80F97-7FEC-D244-94FE-8FF706ECA4B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63688" y="1059582"/>
            <a:ext cx="5688632" cy="2938085"/>
          </a:xfrm>
          <a:prstGeom prst="rect">
            <a:avLst/>
          </a:prstGeom>
        </p:spPr>
      </p:pic>
    </p:spTree>
    <p:extLst>
      <p:ext uri="{BB962C8B-B14F-4D97-AF65-F5344CB8AC3E}">
        <p14:creationId xmlns:p14="http://schemas.microsoft.com/office/powerpoint/2010/main" val="2869742334"/>
      </p:ext>
    </p:extLst>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nsi/otsikko dia oranssi - valkoinen">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836453" y="1203598"/>
            <a:ext cx="6383062" cy="1368580"/>
          </a:xfrm>
        </p:spPr>
        <p:txBody>
          <a:bodyPr anchor="b">
            <a:noAutofit/>
          </a:bodyPr>
          <a:lstStyle>
            <a:lvl1pPr>
              <a:defRPr sz="4400">
                <a:solidFill>
                  <a:srgbClr val="40D520"/>
                </a:solidFill>
              </a:defRPr>
            </a:lvl1pPr>
          </a:lstStyle>
          <a:p>
            <a:r>
              <a:rPr lang="fi-FI" dirty="0"/>
              <a:t>CLICK TO EDIT MASTER TITLE STYLE</a:t>
            </a:r>
            <a:endParaRPr lang="en-US" dirty="0"/>
          </a:p>
        </p:txBody>
      </p:sp>
      <p:sp>
        <p:nvSpPr>
          <p:cNvPr id="5" name="Subtitle 2"/>
          <p:cNvSpPr>
            <a:spLocks noGrp="1"/>
          </p:cNvSpPr>
          <p:nvPr>
            <p:ph type="subTitle" idx="1"/>
          </p:nvPr>
        </p:nvSpPr>
        <p:spPr>
          <a:xfrm>
            <a:off x="827584" y="2643758"/>
            <a:ext cx="6400800" cy="1314450"/>
          </a:xfrm>
        </p:spPr>
        <p:txBody>
          <a:bodyPr anchor="t">
            <a:normAutofit/>
          </a:bodyPr>
          <a:lstStyle>
            <a:lvl1pPr marL="0" indent="0" algn="l">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err="1"/>
              <a:t>Click</a:t>
            </a:r>
            <a:r>
              <a:rPr lang="fi-FI" dirty="0"/>
              <a:t> to </a:t>
            </a:r>
            <a:r>
              <a:rPr lang="fi-FI" dirty="0" err="1"/>
              <a:t>edit</a:t>
            </a:r>
            <a:r>
              <a:rPr lang="fi-FI" dirty="0"/>
              <a:t> </a:t>
            </a:r>
            <a:r>
              <a:rPr lang="fi-FI" dirty="0" err="1"/>
              <a:t>Master</a:t>
            </a:r>
            <a:r>
              <a:rPr lang="fi-FI" dirty="0"/>
              <a:t> </a:t>
            </a:r>
            <a:r>
              <a:rPr lang="fi-FI" dirty="0" err="1"/>
              <a:t>subtitle</a:t>
            </a:r>
            <a:r>
              <a:rPr lang="fi-FI" dirty="0"/>
              <a:t> </a:t>
            </a:r>
            <a:r>
              <a:rPr lang="fi-FI" dirty="0" err="1"/>
              <a:t>style</a:t>
            </a:r>
            <a:endParaRPr lang="en-US" dirty="0"/>
          </a:p>
        </p:txBody>
      </p:sp>
      <p:sp>
        <p:nvSpPr>
          <p:cNvPr id="6" name="Date Placeholder 3"/>
          <p:cNvSpPr>
            <a:spLocks noGrp="1"/>
          </p:cNvSpPr>
          <p:nvPr>
            <p:ph type="dt" sz="half" idx="2"/>
          </p:nvPr>
        </p:nvSpPr>
        <p:spPr>
          <a:xfrm>
            <a:off x="838126" y="4725640"/>
            <a:ext cx="1440160" cy="273844"/>
          </a:xfrm>
          <a:prstGeom prst="rect">
            <a:avLst/>
          </a:prstGeom>
        </p:spPr>
        <p:txBody>
          <a:bodyPr vert="horz" lIns="91440" tIns="45720" rIns="91440" bIns="45720" rtlCol="0" anchor="ctr"/>
          <a:lstStyle>
            <a:lvl1pPr algn="l">
              <a:defRPr sz="1000">
                <a:solidFill>
                  <a:schemeClr val="tx1"/>
                </a:solidFill>
                <a:latin typeface="Arial" pitchFamily="34" charset="0"/>
                <a:cs typeface="Arial" pitchFamily="34" charset="0"/>
              </a:defRPr>
            </a:lvl1pPr>
          </a:lstStyle>
          <a:p>
            <a:endParaRPr lang="en-US" dirty="0"/>
          </a:p>
        </p:txBody>
      </p:sp>
      <p:sp>
        <p:nvSpPr>
          <p:cNvPr id="7" name="Footer Placeholder 4"/>
          <p:cNvSpPr>
            <a:spLocks noGrp="1"/>
          </p:cNvSpPr>
          <p:nvPr>
            <p:ph type="ftr" sz="quarter" idx="3"/>
          </p:nvPr>
        </p:nvSpPr>
        <p:spPr>
          <a:xfrm>
            <a:off x="2418110" y="4725640"/>
            <a:ext cx="2736304" cy="273844"/>
          </a:xfrm>
          <a:prstGeom prst="rect">
            <a:avLst/>
          </a:prstGeom>
        </p:spPr>
        <p:txBody>
          <a:bodyPr vert="horz" lIns="91440" tIns="45720" rIns="91440" bIns="45720" rtlCol="0" anchor="ctr"/>
          <a:lstStyle>
            <a:lvl1pPr algn="l">
              <a:defRPr sz="1000">
                <a:solidFill>
                  <a:srgbClr val="FFFFFF"/>
                </a:solidFill>
                <a:latin typeface="Arial" pitchFamily="34" charset="0"/>
                <a:cs typeface="Arial" pitchFamily="34" charset="0"/>
              </a:defRPr>
            </a:lvl1pPr>
          </a:lstStyle>
          <a:p>
            <a:endParaRPr lang="en-US" dirty="0"/>
          </a:p>
        </p:txBody>
      </p:sp>
      <p:sp>
        <p:nvSpPr>
          <p:cNvPr id="8" name="Slide Number Placeholder 5"/>
          <p:cNvSpPr>
            <a:spLocks noGrp="1"/>
          </p:cNvSpPr>
          <p:nvPr>
            <p:ph type="sldNum" sz="quarter" idx="4"/>
          </p:nvPr>
        </p:nvSpPr>
        <p:spPr>
          <a:xfrm>
            <a:off x="8409632" y="4731990"/>
            <a:ext cx="626864" cy="273844"/>
          </a:xfrm>
          <a:prstGeom prst="rect">
            <a:avLst/>
          </a:prstGeom>
        </p:spPr>
        <p:txBody>
          <a:bodyPr vert="horz" lIns="91440" tIns="45720" rIns="91440" bIns="45720" rtlCol="0" anchor="ctr"/>
          <a:lstStyle>
            <a:lvl1pPr algn="r">
              <a:defRPr sz="1000">
                <a:solidFill>
                  <a:srgbClr val="FFFFFF"/>
                </a:solidFill>
                <a:latin typeface="Arial" pitchFamily="34" charset="0"/>
                <a:cs typeface="Arial" pitchFamily="34" charset="0"/>
              </a:defRPr>
            </a:lvl1pPr>
          </a:lstStyle>
          <a:p>
            <a:fld id="{67A9B232-9AE6-4280-9ED0-D612EA764B05}" type="slidenum">
              <a:rPr lang="en-US" smtClean="0"/>
              <a:pPr/>
              <a:t>‹#›</a:t>
            </a:fld>
            <a:endParaRPr lang="en-US" dirty="0"/>
          </a:p>
        </p:txBody>
      </p:sp>
    </p:spTree>
    <p:extLst>
      <p:ext uri="{BB962C8B-B14F-4D97-AF65-F5344CB8AC3E}">
        <p14:creationId xmlns:p14="http://schemas.microsoft.com/office/powerpoint/2010/main" val="3401691686"/>
      </p:ext>
    </p:extLst>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ranssi otsikko, teksti listana - valkoinen">
    <p:spTree>
      <p:nvGrpSpPr>
        <p:cNvPr id="1" name=""/>
        <p:cNvGrpSpPr/>
        <p:nvPr/>
      </p:nvGrpSpPr>
      <p:grpSpPr>
        <a:xfrm>
          <a:off x="0" y="0"/>
          <a:ext cx="0" cy="0"/>
          <a:chOff x="0" y="0"/>
          <a:chExt cx="0" cy="0"/>
        </a:xfrm>
      </p:grpSpPr>
      <p:sp>
        <p:nvSpPr>
          <p:cNvPr id="3" name="Content Placeholder 2"/>
          <p:cNvSpPr>
            <a:spLocks noGrp="1"/>
          </p:cNvSpPr>
          <p:nvPr userDrawn="1">
            <p:ph idx="1"/>
          </p:nvPr>
        </p:nvSpPr>
        <p:spPr>
          <a:xfrm>
            <a:off x="611560" y="1200151"/>
            <a:ext cx="7787208" cy="2955775"/>
          </a:xfrm>
        </p:spPr>
        <p:txBody>
          <a:bodyPr/>
          <a:lstStyle/>
          <a:p>
            <a:pPr lvl="0"/>
            <a:r>
              <a:rPr lang="fi-FI" dirty="0" err="1"/>
              <a:t>Click</a:t>
            </a:r>
            <a:r>
              <a:rPr lang="fi-FI" dirty="0"/>
              <a:t> to </a:t>
            </a:r>
            <a:r>
              <a:rPr lang="fi-FI" dirty="0" err="1"/>
              <a:t>edit</a:t>
            </a:r>
            <a:r>
              <a:rPr lang="fi-FI" dirty="0"/>
              <a:t> </a:t>
            </a:r>
            <a:r>
              <a:rPr lang="fi-FI" dirty="0" err="1"/>
              <a:t>Master</a:t>
            </a:r>
            <a:r>
              <a:rPr lang="fi-FI" dirty="0"/>
              <a:t> </a:t>
            </a:r>
            <a:r>
              <a:rPr lang="fi-FI" dirty="0" err="1"/>
              <a:t>text</a:t>
            </a:r>
            <a:r>
              <a:rPr lang="fi-FI" dirty="0"/>
              <a:t> </a:t>
            </a:r>
            <a:r>
              <a:rPr lang="fi-FI" dirty="0" err="1"/>
              <a:t>styles</a:t>
            </a:r>
            <a:endParaRPr lang="fi-FI" dirty="0"/>
          </a:p>
          <a:p>
            <a:pPr lvl="1"/>
            <a:r>
              <a:rPr lang="fi-FI" dirty="0"/>
              <a:t>Second </a:t>
            </a:r>
            <a:r>
              <a:rPr lang="fi-FI" dirty="0" err="1"/>
              <a:t>level</a:t>
            </a:r>
            <a:endParaRPr lang="fi-FI" dirty="0"/>
          </a:p>
          <a:p>
            <a:pPr lvl="2"/>
            <a:r>
              <a:rPr lang="fi-FI" dirty="0"/>
              <a:t>Third </a:t>
            </a:r>
            <a:r>
              <a:rPr lang="fi-FI" dirty="0" err="1"/>
              <a:t>level</a:t>
            </a:r>
            <a:endParaRPr lang="fi-FI" dirty="0"/>
          </a:p>
          <a:p>
            <a:pPr lvl="3"/>
            <a:r>
              <a:rPr lang="fi-FI" dirty="0" err="1"/>
              <a:t>Fourth</a:t>
            </a:r>
            <a:r>
              <a:rPr lang="fi-FI" dirty="0"/>
              <a:t> </a:t>
            </a:r>
            <a:r>
              <a:rPr lang="fi-FI" dirty="0" err="1"/>
              <a:t>level</a:t>
            </a:r>
            <a:endParaRPr lang="fi-FI" dirty="0"/>
          </a:p>
          <a:p>
            <a:pPr lvl="4"/>
            <a:r>
              <a:rPr lang="fi-FI" dirty="0" err="1"/>
              <a:t>Fifth</a:t>
            </a:r>
            <a:r>
              <a:rPr lang="fi-FI" dirty="0"/>
              <a:t> </a:t>
            </a:r>
            <a:r>
              <a:rPr lang="fi-FI" dirty="0" err="1"/>
              <a:t>level</a:t>
            </a:r>
            <a:endParaRPr lang="en-US" dirty="0"/>
          </a:p>
        </p:txBody>
      </p:sp>
      <p:sp>
        <p:nvSpPr>
          <p:cNvPr id="16" name="Title Placeholder 1"/>
          <p:cNvSpPr>
            <a:spLocks noGrp="1"/>
          </p:cNvSpPr>
          <p:nvPr>
            <p:ph type="title"/>
          </p:nvPr>
        </p:nvSpPr>
        <p:spPr>
          <a:xfrm>
            <a:off x="611560" y="205979"/>
            <a:ext cx="7272808" cy="857250"/>
          </a:xfrm>
          <a:prstGeom prst="rect">
            <a:avLst/>
          </a:prstGeom>
        </p:spPr>
        <p:txBody>
          <a:bodyPr vert="horz" lIns="91440" tIns="45720" rIns="91440" bIns="45720" rtlCol="0" anchor="ctr">
            <a:normAutofit/>
          </a:bodyPr>
          <a:lstStyle/>
          <a:p>
            <a:r>
              <a:rPr lang="fi-FI" dirty="0"/>
              <a:t>CLICK TO EDIT MASTER TITLE STYLE</a:t>
            </a:r>
            <a:endParaRPr lang="en-US" dirty="0"/>
          </a:p>
        </p:txBody>
      </p:sp>
      <p:sp>
        <p:nvSpPr>
          <p:cNvPr id="20" name="Slide Number Placeholder 5"/>
          <p:cNvSpPr>
            <a:spLocks noGrp="1"/>
          </p:cNvSpPr>
          <p:nvPr>
            <p:ph type="sldNum" sz="quarter" idx="4"/>
          </p:nvPr>
        </p:nvSpPr>
        <p:spPr>
          <a:xfrm>
            <a:off x="8409632" y="4731990"/>
            <a:ext cx="626864" cy="273844"/>
          </a:xfrm>
          <a:prstGeom prst="rect">
            <a:avLst/>
          </a:prstGeom>
        </p:spPr>
        <p:txBody>
          <a:bodyPr vert="horz" lIns="91440" tIns="45720" rIns="91440" bIns="45720" rtlCol="0" anchor="ctr"/>
          <a:lstStyle>
            <a:lvl1pPr algn="r">
              <a:defRPr sz="1000">
                <a:solidFill>
                  <a:srgbClr val="FFFFFF"/>
                </a:solidFill>
                <a:latin typeface="Arial" pitchFamily="34" charset="0"/>
                <a:cs typeface="Arial" pitchFamily="34" charset="0"/>
              </a:defRPr>
            </a:lvl1pPr>
          </a:lstStyle>
          <a:p>
            <a:fld id="{67A9B232-9AE6-4280-9ED0-D612EA764B05}" type="slidenum">
              <a:rPr lang="en-US" smtClean="0"/>
              <a:pPr/>
              <a:t>‹#›</a:t>
            </a:fld>
            <a:endParaRPr lang="en-US" dirty="0"/>
          </a:p>
        </p:txBody>
      </p:sp>
      <p:sp>
        <p:nvSpPr>
          <p:cNvPr id="7" name="Date Placeholder 3"/>
          <p:cNvSpPr>
            <a:spLocks noGrp="1"/>
          </p:cNvSpPr>
          <p:nvPr>
            <p:ph type="dt" sz="half" idx="2"/>
          </p:nvPr>
        </p:nvSpPr>
        <p:spPr>
          <a:xfrm>
            <a:off x="615752" y="4725640"/>
            <a:ext cx="1440160" cy="273844"/>
          </a:xfrm>
          <a:prstGeom prst="rect">
            <a:avLst/>
          </a:prstGeom>
        </p:spPr>
        <p:txBody>
          <a:bodyPr vert="horz" lIns="91440" tIns="45720" rIns="91440" bIns="45720" rtlCol="0" anchor="ctr"/>
          <a:lstStyle>
            <a:lvl1pPr algn="l">
              <a:defRPr sz="1000">
                <a:solidFill>
                  <a:schemeClr val="tx1"/>
                </a:solidFill>
                <a:latin typeface="Arial" pitchFamily="34" charset="0"/>
                <a:cs typeface="Arial" pitchFamily="34" charset="0"/>
              </a:defRPr>
            </a:lvl1pPr>
          </a:lstStyle>
          <a:p>
            <a:endParaRPr lang="en-US" dirty="0"/>
          </a:p>
        </p:txBody>
      </p:sp>
      <p:sp>
        <p:nvSpPr>
          <p:cNvPr id="8" name="Footer Placeholder 4"/>
          <p:cNvSpPr>
            <a:spLocks noGrp="1"/>
          </p:cNvSpPr>
          <p:nvPr>
            <p:ph type="ftr" sz="quarter" idx="3"/>
          </p:nvPr>
        </p:nvSpPr>
        <p:spPr>
          <a:xfrm>
            <a:off x="2195736" y="4725640"/>
            <a:ext cx="2736304" cy="273844"/>
          </a:xfrm>
          <a:prstGeom prst="rect">
            <a:avLst/>
          </a:prstGeom>
        </p:spPr>
        <p:txBody>
          <a:bodyPr vert="horz" lIns="91440" tIns="45720" rIns="91440" bIns="45720" rtlCol="0" anchor="ctr"/>
          <a:lstStyle>
            <a:lvl1pPr algn="l">
              <a:defRPr sz="1000">
                <a:solidFill>
                  <a:srgbClr val="FFFFFF"/>
                </a:solidFill>
                <a:latin typeface="Arial" pitchFamily="34" charset="0"/>
                <a:cs typeface="Arial" pitchFamily="34" charset="0"/>
              </a:defRPr>
            </a:lvl1pPr>
          </a:lstStyle>
          <a:p>
            <a:endParaRPr lang="en-US" dirty="0"/>
          </a:p>
        </p:txBody>
      </p:sp>
    </p:spTree>
    <p:extLst>
      <p:ext uri="{BB962C8B-B14F-4D97-AF65-F5344CB8AC3E}">
        <p14:creationId xmlns:p14="http://schemas.microsoft.com/office/powerpoint/2010/main" val="2948904592"/>
      </p:ext>
    </p:extLst>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Oranssi otsikko, teksti kappaleessa - valkoine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1560" y="205979"/>
            <a:ext cx="7272808" cy="857250"/>
          </a:xfrm>
        </p:spPr>
        <p:txBody>
          <a:bodyPr/>
          <a:lstStyle>
            <a:lvl1pPr>
              <a:defRPr>
                <a:solidFill>
                  <a:srgbClr val="40D520"/>
                </a:solidFill>
              </a:defRPr>
            </a:lvl1pPr>
          </a:lstStyle>
          <a:p>
            <a:r>
              <a:rPr lang="fi-FI" dirty="0"/>
              <a:t>CLICK TO EDIT MASTER TITLE STYLE</a:t>
            </a:r>
            <a:endParaRPr lang="en-US" dirty="0"/>
          </a:p>
        </p:txBody>
      </p:sp>
      <p:sp>
        <p:nvSpPr>
          <p:cNvPr id="3" name="Content Placeholder 2"/>
          <p:cNvSpPr>
            <a:spLocks noGrp="1"/>
          </p:cNvSpPr>
          <p:nvPr>
            <p:ph idx="1"/>
          </p:nvPr>
        </p:nvSpPr>
        <p:spPr>
          <a:xfrm>
            <a:off x="611560" y="1200151"/>
            <a:ext cx="7787208" cy="3027783"/>
          </a:xfrm>
        </p:spPr>
        <p:txBody>
          <a:bodyPr/>
          <a:lstStyle>
            <a:lvl1pPr>
              <a:buNone/>
              <a:defRPr baseline="0"/>
            </a:lvl1pPr>
            <a:lvl2pPr>
              <a:buNone/>
              <a:defRPr/>
            </a:lvl2pPr>
            <a:lvl3pPr>
              <a:buNone/>
              <a:defRPr/>
            </a:lvl3pPr>
            <a:lvl4pPr>
              <a:buNone/>
              <a:defRPr/>
            </a:lvl4pPr>
            <a:lvl5pPr>
              <a:buNone/>
              <a:defRPr/>
            </a:lvl5pPr>
          </a:lstStyle>
          <a:p>
            <a:pPr lvl="0"/>
            <a:r>
              <a:rPr lang="fi-FI" dirty="0" err="1"/>
              <a:t>Click</a:t>
            </a:r>
            <a:r>
              <a:rPr lang="fi-FI" dirty="0"/>
              <a:t> to </a:t>
            </a:r>
            <a:r>
              <a:rPr lang="fi-FI" dirty="0" err="1"/>
              <a:t>edit</a:t>
            </a:r>
            <a:r>
              <a:rPr lang="fi-FI" dirty="0"/>
              <a:t> </a:t>
            </a:r>
            <a:r>
              <a:rPr lang="fi-FI" dirty="0" err="1"/>
              <a:t>Master</a:t>
            </a:r>
            <a:r>
              <a:rPr lang="fi-FI" dirty="0"/>
              <a:t> </a:t>
            </a:r>
            <a:r>
              <a:rPr lang="fi-FI" dirty="0" err="1"/>
              <a:t>text</a:t>
            </a:r>
            <a:r>
              <a:rPr lang="fi-FI" dirty="0"/>
              <a:t> </a:t>
            </a:r>
            <a:r>
              <a:rPr lang="fi-FI" dirty="0" err="1"/>
              <a:t>styles</a:t>
            </a:r>
            <a:endParaRPr lang="fi-FI" dirty="0"/>
          </a:p>
        </p:txBody>
      </p:sp>
      <p:sp>
        <p:nvSpPr>
          <p:cNvPr id="18" name="Slide Number Placeholder 5"/>
          <p:cNvSpPr>
            <a:spLocks noGrp="1"/>
          </p:cNvSpPr>
          <p:nvPr>
            <p:ph type="sldNum" sz="quarter" idx="4"/>
          </p:nvPr>
        </p:nvSpPr>
        <p:spPr>
          <a:xfrm>
            <a:off x="8409632" y="4731990"/>
            <a:ext cx="626864" cy="273844"/>
          </a:xfrm>
          <a:prstGeom prst="rect">
            <a:avLst/>
          </a:prstGeom>
        </p:spPr>
        <p:txBody>
          <a:bodyPr vert="horz" lIns="91440" tIns="45720" rIns="91440" bIns="45720" rtlCol="0" anchor="ctr"/>
          <a:lstStyle>
            <a:lvl1pPr algn="r">
              <a:defRPr sz="1000">
                <a:solidFill>
                  <a:srgbClr val="FFFFFF"/>
                </a:solidFill>
                <a:latin typeface="Arial" pitchFamily="34" charset="0"/>
                <a:cs typeface="Arial" pitchFamily="34" charset="0"/>
              </a:defRPr>
            </a:lvl1pPr>
          </a:lstStyle>
          <a:p>
            <a:fld id="{67A9B232-9AE6-4280-9ED0-D612EA764B05}" type="slidenum">
              <a:rPr lang="en-US" smtClean="0"/>
              <a:pPr/>
              <a:t>‹#›</a:t>
            </a:fld>
            <a:endParaRPr lang="en-US" dirty="0"/>
          </a:p>
        </p:txBody>
      </p:sp>
      <p:sp>
        <p:nvSpPr>
          <p:cNvPr id="7" name="Date Placeholder 3"/>
          <p:cNvSpPr>
            <a:spLocks noGrp="1"/>
          </p:cNvSpPr>
          <p:nvPr>
            <p:ph type="dt" sz="half" idx="2"/>
          </p:nvPr>
        </p:nvSpPr>
        <p:spPr>
          <a:xfrm>
            <a:off x="615752" y="4725640"/>
            <a:ext cx="1440160" cy="273844"/>
          </a:xfrm>
          <a:prstGeom prst="rect">
            <a:avLst/>
          </a:prstGeom>
        </p:spPr>
        <p:txBody>
          <a:bodyPr vert="horz" lIns="91440" tIns="45720" rIns="91440" bIns="45720" rtlCol="0" anchor="ctr"/>
          <a:lstStyle>
            <a:lvl1pPr algn="l">
              <a:defRPr sz="1000">
                <a:solidFill>
                  <a:schemeClr val="tx1"/>
                </a:solidFill>
                <a:latin typeface="Arial" pitchFamily="34" charset="0"/>
                <a:cs typeface="Arial" pitchFamily="34" charset="0"/>
              </a:defRPr>
            </a:lvl1pPr>
          </a:lstStyle>
          <a:p>
            <a:endParaRPr lang="en-US" dirty="0"/>
          </a:p>
        </p:txBody>
      </p:sp>
      <p:sp>
        <p:nvSpPr>
          <p:cNvPr id="8" name="Footer Placeholder 4"/>
          <p:cNvSpPr>
            <a:spLocks noGrp="1"/>
          </p:cNvSpPr>
          <p:nvPr>
            <p:ph type="ftr" sz="quarter" idx="3"/>
          </p:nvPr>
        </p:nvSpPr>
        <p:spPr>
          <a:xfrm>
            <a:off x="2195736" y="4725640"/>
            <a:ext cx="2736304" cy="273844"/>
          </a:xfrm>
          <a:prstGeom prst="rect">
            <a:avLst/>
          </a:prstGeom>
        </p:spPr>
        <p:txBody>
          <a:bodyPr vert="horz" lIns="91440" tIns="45720" rIns="91440" bIns="45720" rtlCol="0" anchor="ctr"/>
          <a:lstStyle>
            <a:lvl1pPr algn="l">
              <a:defRPr sz="1000">
                <a:solidFill>
                  <a:srgbClr val="FFFFFF"/>
                </a:solidFill>
                <a:latin typeface="Arial" pitchFamily="34" charset="0"/>
                <a:cs typeface="Arial" pitchFamily="34" charset="0"/>
              </a:defRPr>
            </a:lvl1pPr>
          </a:lstStyle>
          <a:p>
            <a:endParaRPr lang="en-US" dirty="0"/>
          </a:p>
        </p:txBody>
      </p:sp>
    </p:spTree>
    <p:extLst>
      <p:ext uri="{BB962C8B-B14F-4D97-AF65-F5344CB8AC3E}">
        <p14:creationId xmlns:p14="http://schemas.microsoft.com/office/powerpoint/2010/main" val="2042052596"/>
      </p:ext>
    </p:extLst>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Aina ensimmäinen dia - LUT logo">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88B76249-9E33-914E-8F5E-012B579A245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63688" y="1059582"/>
            <a:ext cx="5688632" cy="2938085"/>
          </a:xfrm>
          <a:prstGeom prst="rect">
            <a:avLst/>
          </a:prstGeom>
        </p:spPr>
      </p:pic>
    </p:spTree>
    <p:extLst>
      <p:ext uri="{BB962C8B-B14F-4D97-AF65-F5344CB8AC3E}">
        <p14:creationId xmlns:p14="http://schemas.microsoft.com/office/powerpoint/2010/main" val="3731976526"/>
      </p:ext>
    </p:extLst>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Magenta otsikko, teksti listana">
    <p:spTree>
      <p:nvGrpSpPr>
        <p:cNvPr id="1" name=""/>
        <p:cNvGrpSpPr/>
        <p:nvPr/>
      </p:nvGrpSpPr>
      <p:grpSpPr>
        <a:xfrm>
          <a:off x="0" y="0"/>
          <a:ext cx="0" cy="0"/>
          <a:chOff x="0" y="0"/>
          <a:chExt cx="0" cy="0"/>
        </a:xfrm>
      </p:grpSpPr>
      <p:sp>
        <p:nvSpPr>
          <p:cNvPr id="3" name="Content Placeholder 2"/>
          <p:cNvSpPr>
            <a:spLocks noGrp="1"/>
          </p:cNvSpPr>
          <p:nvPr userDrawn="1">
            <p:ph idx="1"/>
          </p:nvPr>
        </p:nvSpPr>
        <p:spPr>
          <a:xfrm>
            <a:off x="611560" y="1200151"/>
            <a:ext cx="7787208" cy="2955775"/>
          </a:xfrm>
        </p:spPr>
        <p:txBody>
          <a:bodyPr/>
          <a:lstStyle/>
          <a:p>
            <a:pPr lvl="0"/>
            <a:r>
              <a:rPr lang="fi-FI" dirty="0" err="1"/>
              <a:t>Click</a:t>
            </a:r>
            <a:r>
              <a:rPr lang="fi-FI" dirty="0"/>
              <a:t> to </a:t>
            </a:r>
            <a:r>
              <a:rPr lang="fi-FI" dirty="0" err="1"/>
              <a:t>edit</a:t>
            </a:r>
            <a:r>
              <a:rPr lang="fi-FI" dirty="0"/>
              <a:t> </a:t>
            </a:r>
            <a:r>
              <a:rPr lang="fi-FI" dirty="0" err="1"/>
              <a:t>Master</a:t>
            </a:r>
            <a:r>
              <a:rPr lang="fi-FI" dirty="0"/>
              <a:t> </a:t>
            </a:r>
            <a:r>
              <a:rPr lang="fi-FI" dirty="0" err="1"/>
              <a:t>text</a:t>
            </a:r>
            <a:r>
              <a:rPr lang="fi-FI" dirty="0"/>
              <a:t> </a:t>
            </a:r>
            <a:r>
              <a:rPr lang="fi-FI" dirty="0" err="1"/>
              <a:t>styles</a:t>
            </a:r>
            <a:endParaRPr lang="fi-FI" dirty="0"/>
          </a:p>
          <a:p>
            <a:pPr lvl="1"/>
            <a:r>
              <a:rPr lang="fi-FI" dirty="0"/>
              <a:t>Second </a:t>
            </a:r>
            <a:r>
              <a:rPr lang="fi-FI" dirty="0" err="1"/>
              <a:t>level</a:t>
            </a:r>
            <a:endParaRPr lang="fi-FI" dirty="0"/>
          </a:p>
          <a:p>
            <a:pPr lvl="2"/>
            <a:r>
              <a:rPr lang="fi-FI" dirty="0"/>
              <a:t>Third </a:t>
            </a:r>
            <a:r>
              <a:rPr lang="fi-FI" dirty="0" err="1"/>
              <a:t>level</a:t>
            </a:r>
            <a:endParaRPr lang="fi-FI" dirty="0"/>
          </a:p>
          <a:p>
            <a:pPr lvl="3"/>
            <a:r>
              <a:rPr lang="fi-FI" dirty="0" err="1"/>
              <a:t>Fourth</a:t>
            </a:r>
            <a:r>
              <a:rPr lang="fi-FI" dirty="0"/>
              <a:t> </a:t>
            </a:r>
            <a:r>
              <a:rPr lang="fi-FI" dirty="0" err="1"/>
              <a:t>level</a:t>
            </a:r>
            <a:endParaRPr lang="fi-FI" dirty="0"/>
          </a:p>
          <a:p>
            <a:pPr lvl="4"/>
            <a:r>
              <a:rPr lang="fi-FI" dirty="0" err="1"/>
              <a:t>Fifth</a:t>
            </a:r>
            <a:r>
              <a:rPr lang="fi-FI" dirty="0"/>
              <a:t> </a:t>
            </a:r>
            <a:r>
              <a:rPr lang="fi-FI" dirty="0" err="1"/>
              <a:t>level</a:t>
            </a:r>
            <a:endParaRPr lang="en-US" dirty="0"/>
          </a:p>
        </p:txBody>
      </p:sp>
      <p:sp>
        <p:nvSpPr>
          <p:cNvPr id="16" name="Title Placeholder 1"/>
          <p:cNvSpPr>
            <a:spLocks noGrp="1"/>
          </p:cNvSpPr>
          <p:nvPr>
            <p:ph type="title"/>
          </p:nvPr>
        </p:nvSpPr>
        <p:spPr>
          <a:xfrm>
            <a:off x="611560" y="205979"/>
            <a:ext cx="7272808" cy="857250"/>
          </a:xfrm>
          <a:prstGeom prst="rect">
            <a:avLst/>
          </a:prstGeom>
        </p:spPr>
        <p:txBody>
          <a:bodyPr vert="horz" lIns="91440" tIns="45720" rIns="91440" bIns="45720" rtlCol="0" anchor="ctr">
            <a:normAutofit/>
          </a:bodyPr>
          <a:lstStyle/>
          <a:p>
            <a:r>
              <a:rPr lang="fi-FI" dirty="0"/>
              <a:t>CLICK TO EDIT MASTER TITLE STYLE</a:t>
            </a:r>
            <a:endParaRPr lang="en-US" dirty="0"/>
          </a:p>
        </p:txBody>
      </p:sp>
      <p:sp>
        <p:nvSpPr>
          <p:cNvPr id="20" name="Slide Number Placeholder 5"/>
          <p:cNvSpPr>
            <a:spLocks noGrp="1"/>
          </p:cNvSpPr>
          <p:nvPr>
            <p:ph type="sldNum" sz="quarter" idx="4"/>
          </p:nvPr>
        </p:nvSpPr>
        <p:spPr>
          <a:xfrm>
            <a:off x="8409632" y="4731990"/>
            <a:ext cx="626864" cy="273844"/>
          </a:xfrm>
          <a:prstGeom prst="rect">
            <a:avLst/>
          </a:prstGeom>
        </p:spPr>
        <p:txBody>
          <a:bodyPr vert="horz" lIns="91440" tIns="45720" rIns="91440" bIns="45720" rtlCol="0" anchor="ctr"/>
          <a:lstStyle>
            <a:lvl1pPr algn="r">
              <a:defRPr sz="1000">
                <a:solidFill>
                  <a:srgbClr val="FFFFFF"/>
                </a:solidFill>
                <a:latin typeface="Arial" pitchFamily="34" charset="0"/>
                <a:cs typeface="Arial" pitchFamily="34" charset="0"/>
              </a:defRPr>
            </a:lvl1pPr>
          </a:lstStyle>
          <a:p>
            <a:fld id="{67A9B232-9AE6-4280-9ED0-D612EA764B05}" type="slidenum">
              <a:rPr lang="en-US" smtClean="0"/>
              <a:pPr/>
              <a:t>‹#›</a:t>
            </a:fld>
            <a:endParaRPr lang="en-US" dirty="0"/>
          </a:p>
        </p:txBody>
      </p:sp>
      <p:sp>
        <p:nvSpPr>
          <p:cNvPr id="7" name="Date Placeholder 3"/>
          <p:cNvSpPr>
            <a:spLocks noGrp="1"/>
          </p:cNvSpPr>
          <p:nvPr>
            <p:ph type="dt" sz="half" idx="2"/>
          </p:nvPr>
        </p:nvSpPr>
        <p:spPr>
          <a:xfrm>
            <a:off x="615752" y="4725640"/>
            <a:ext cx="1440160" cy="273844"/>
          </a:xfrm>
          <a:prstGeom prst="rect">
            <a:avLst/>
          </a:prstGeom>
        </p:spPr>
        <p:txBody>
          <a:bodyPr vert="horz" lIns="91440" tIns="45720" rIns="91440" bIns="45720" rtlCol="0" anchor="ctr"/>
          <a:lstStyle>
            <a:lvl1pPr algn="l">
              <a:defRPr sz="1000">
                <a:solidFill>
                  <a:schemeClr val="tx1"/>
                </a:solidFill>
                <a:latin typeface="Arial" pitchFamily="34" charset="0"/>
                <a:cs typeface="Arial" pitchFamily="34" charset="0"/>
              </a:defRPr>
            </a:lvl1pPr>
          </a:lstStyle>
          <a:p>
            <a:endParaRPr lang="en-US" dirty="0"/>
          </a:p>
        </p:txBody>
      </p:sp>
      <p:sp>
        <p:nvSpPr>
          <p:cNvPr id="8" name="Footer Placeholder 4"/>
          <p:cNvSpPr>
            <a:spLocks noGrp="1"/>
          </p:cNvSpPr>
          <p:nvPr>
            <p:ph type="ftr" sz="quarter" idx="3"/>
          </p:nvPr>
        </p:nvSpPr>
        <p:spPr>
          <a:xfrm>
            <a:off x="2195736" y="4725640"/>
            <a:ext cx="2736304" cy="273844"/>
          </a:xfrm>
          <a:prstGeom prst="rect">
            <a:avLst/>
          </a:prstGeom>
        </p:spPr>
        <p:txBody>
          <a:bodyPr vert="horz" lIns="91440" tIns="45720" rIns="91440" bIns="45720" rtlCol="0" anchor="ctr"/>
          <a:lstStyle>
            <a:lvl1pPr algn="l">
              <a:defRPr sz="1000">
                <a:solidFill>
                  <a:srgbClr val="FFFFFF"/>
                </a:solidFill>
                <a:latin typeface="Arial" pitchFamily="34" charset="0"/>
                <a:cs typeface="Arial" pitchFamily="34" charset="0"/>
              </a:defRPr>
            </a:lvl1pPr>
          </a:lstStyle>
          <a:p>
            <a:endParaRPr lang="en-US" dirty="0"/>
          </a:p>
        </p:txBody>
      </p:sp>
    </p:spTree>
    <p:extLst>
      <p:ext uri="{BB962C8B-B14F-4D97-AF65-F5344CB8AC3E}">
        <p14:creationId xmlns:p14="http://schemas.microsoft.com/office/powerpoint/2010/main" val="3127654864"/>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53000">
              <a:schemeClr val="tx1">
                <a:alpha val="50000"/>
              </a:schemeClr>
            </a:gs>
            <a:gs pos="100000">
              <a:schemeClr val="tx1">
                <a:lumMod val="95000"/>
              </a:schemeClr>
            </a:gs>
          </a:gsLst>
          <a:lin ang="5400000" scaled="0"/>
          <a:tileRect/>
        </a:gradFill>
        <a:effectLst/>
      </p:bgPr>
    </p:bg>
    <p:spTree>
      <p:nvGrpSpPr>
        <p:cNvPr id="1" name=""/>
        <p:cNvGrpSpPr/>
        <p:nvPr/>
      </p:nvGrpSpPr>
      <p:grpSpPr>
        <a:xfrm>
          <a:off x="0" y="0"/>
          <a:ext cx="0" cy="0"/>
          <a:chOff x="0" y="0"/>
          <a:chExt cx="0" cy="0"/>
        </a:xfrm>
      </p:grpSpPr>
      <p:sp>
        <p:nvSpPr>
          <p:cNvPr id="22" name="Rectangle 21"/>
          <p:cNvSpPr/>
          <p:nvPr/>
        </p:nvSpPr>
        <p:spPr>
          <a:xfrm>
            <a:off x="0" y="4594324"/>
            <a:ext cx="9144000" cy="5543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11560" y="205979"/>
            <a:ext cx="7272808" cy="857250"/>
          </a:xfrm>
          <a:prstGeom prst="rect">
            <a:avLst/>
          </a:prstGeom>
        </p:spPr>
        <p:txBody>
          <a:bodyPr vert="horz" lIns="91440" tIns="45720" rIns="91440" bIns="45720" rtlCol="0" anchor="ctr">
            <a:normAutofit/>
          </a:bodyPr>
          <a:lstStyle/>
          <a:p>
            <a:r>
              <a:rPr lang="fi-FI" dirty="0"/>
              <a:t>CLICK TO EDIT MASTER TITLE STYLE</a:t>
            </a:r>
            <a:endParaRPr lang="en-US" dirty="0"/>
          </a:p>
        </p:txBody>
      </p:sp>
      <p:sp>
        <p:nvSpPr>
          <p:cNvPr id="3" name="Text Placeholder 2"/>
          <p:cNvSpPr>
            <a:spLocks noGrp="1"/>
          </p:cNvSpPr>
          <p:nvPr>
            <p:ph type="body" idx="1"/>
          </p:nvPr>
        </p:nvSpPr>
        <p:spPr>
          <a:xfrm>
            <a:off x="611560" y="1200151"/>
            <a:ext cx="7848872" cy="3261810"/>
          </a:xfrm>
          <a:prstGeom prst="rect">
            <a:avLst/>
          </a:prstGeom>
        </p:spPr>
        <p:txBody>
          <a:bodyPr vert="horz" lIns="91440" tIns="45720" rIns="91440" bIns="45720" rtlCol="0">
            <a:normAutofit/>
          </a:bodyPr>
          <a:lstStyle/>
          <a:p>
            <a:pPr lvl="0"/>
            <a:r>
              <a:rPr lang="fi-FI" dirty="0" err="1"/>
              <a:t>Click</a:t>
            </a:r>
            <a:r>
              <a:rPr lang="fi-FI" dirty="0"/>
              <a:t> to </a:t>
            </a:r>
            <a:r>
              <a:rPr lang="fi-FI" dirty="0" err="1"/>
              <a:t>edit</a:t>
            </a:r>
            <a:r>
              <a:rPr lang="fi-FI" dirty="0"/>
              <a:t> </a:t>
            </a:r>
            <a:r>
              <a:rPr lang="fi-FI" dirty="0" err="1"/>
              <a:t>Master</a:t>
            </a:r>
            <a:r>
              <a:rPr lang="fi-FI" dirty="0"/>
              <a:t> </a:t>
            </a:r>
            <a:r>
              <a:rPr lang="fi-FI" dirty="0" err="1"/>
              <a:t>text</a:t>
            </a:r>
            <a:r>
              <a:rPr lang="fi-FI" dirty="0"/>
              <a:t> </a:t>
            </a:r>
            <a:r>
              <a:rPr lang="fi-FI" dirty="0" err="1"/>
              <a:t>styles</a:t>
            </a:r>
            <a:endParaRPr lang="fi-FI" dirty="0"/>
          </a:p>
          <a:p>
            <a:pPr lvl="1"/>
            <a:r>
              <a:rPr lang="fi-FI" dirty="0"/>
              <a:t>Second </a:t>
            </a:r>
            <a:r>
              <a:rPr lang="fi-FI" dirty="0" err="1"/>
              <a:t>level</a:t>
            </a:r>
            <a:endParaRPr lang="fi-FI" dirty="0"/>
          </a:p>
          <a:p>
            <a:pPr lvl="2"/>
            <a:r>
              <a:rPr lang="fi-FI" dirty="0"/>
              <a:t>Third </a:t>
            </a:r>
            <a:r>
              <a:rPr lang="fi-FI" dirty="0" err="1"/>
              <a:t>level</a:t>
            </a:r>
            <a:endParaRPr lang="fi-FI" dirty="0"/>
          </a:p>
          <a:p>
            <a:pPr lvl="3"/>
            <a:r>
              <a:rPr lang="fi-FI" dirty="0" err="1"/>
              <a:t>Fourth</a:t>
            </a:r>
            <a:r>
              <a:rPr lang="fi-FI" dirty="0"/>
              <a:t> </a:t>
            </a:r>
            <a:r>
              <a:rPr lang="fi-FI" dirty="0" err="1"/>
              <a:t>level</a:t>
            </a:r>
            <a:endParaRPr lang="fi-FI" dirty="0"/>
          </a:p>
          <a:p>
            <a:pPr lvl="4"/>
            <a:r>
              <a:rPr lang="fi-FI" dirty="0" err="1"/>
              <a:t>Fifth</a:t>
            </a:r>
            <a:r>
              <a:rPr lang="fi-FI" dirty="0"/>
              <a:t> </a:t>
            </a:r>
            <a:r>
              <a:rPr lang="fi-FI" dirty="0" err="1"/>
              <a:t>level</a:t>
            </a:r>
            <a:endParaRPr lang="en-US" dirty="0"/>
          </a:p>
        </p:txBody>
      </p:sp>
      <p:sp>
        <p:nvSpPr>
          <p:cNvPr id="4" name="Date Placeholder 3"/>
          <p:cNvSpPr>
            <a:spLocks noGrp="1"/>
          </p:cNvSpPr>
          <p:nvPr>
            <p:ph type="dt" sz="half" idx="2"/>
          </p:nvPr>
        </p:nvSpPr>
        <p:spPr>
          <a:xfrm>
            <a:off x="615752" y="4725640"/>
            <a:ext cx="1440160" cy="273844"/>
          </a:xfrm>
          <a:prstGeom prst="rect">
            <a:avLst/>
          </a:prstGeom>
        </p:spPr>
        <p:txBody>
          <a:bodyPr vert="horz" lIns="91440" tIns="45720" rIns="91440" bIns="45720" rtlCol="0" anchor="ctr"/>
          <a:lstStyle>
            <a:lvl1pPr algn="l">
              <a:defRPr sz="1000">
                <a:solidFill>
                  <a:schemeClr val="tx1"/>
                </a:solidFill>
                <a:latin typeface="Arial" pitchFamily="34" charset="0"/>
                <a:cs typeface="Arial" pitchFamily="34" charset="0"/>
              </a:defRPr>
            </a:lvl1pPr>
          </a:lstStyle>
          <a:p>
            <a:endParaRPr lang="en-US" dirty="0"/>
          </a:p>
        </p:txBody>
      </p:sp>
      <p:sp>
        <p:nvSpPr>
          <p:cNvPr id="5" name="Footer Placeholder 4"/>
          <p:cNvSpPr>
            <a:spLocks noGrp="1"/>
          </p:cNvSpPr>
          <p:nvPr>
            <p:ph type="ftr" sz="quarter" idx="3"/>
          </p:nvPr>
        </p:nvSpPr>
        <p:spPr>
          <a:xfrm>
            <a:off x="2195736" y="4725640"/>
            <a:ext cx="2736304" cy="273844"/>
          </a:xfrm>
          <a:prstGeom prst="rect">
            <a:avLst/>
          </a:prstGeom>
        </p:spPr>
        <p:txBody>
          <a:bodyPr vert="horz" lIns="91440" tIns="45720" rIns="91440" bIns="45720" rtlCol="0" anchor="ctr"/>
          <a:lstStyle>
            <a:lvl1pPr algn="l">
              <a:defRPr sz="1000">
                <a:solidFill>
                  <a:srgbClr val="FFFFFF"/>
                </a:solidFill>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4"/>
          </p:nvPr>
        </p:nvSpPr>
        <p:spPr>
          <a:xfrm>
            <a:off x="8409632" y="4731990"/>
            <a:ext cx="626864" cy="273844"/>
          </a:xfrm>
          <a:prstGeom prst="rect">
            <a:avLst/>
          </a:prstGeom>
        </p:spPr>
        <p:txBody>
          <a:bodyPr vert="horz" lIns="91440" tIns="45720" rIns="91440" bIns="45720" rtlCol="0" anchor="ctr"/>
          <a:lstStyle>
            <a:lvl1pPr algn="r">
              <a:defRPr sz="1000">
                <a:solidFill>
                  <a:srgbClr val="FFFFFF"/>
                </a:solidFill>
                <a:latin typeface="Arial" pitchFamily="34" charset="0"/>
                <a:cs typeface="Arial" pitchFamily="34" charset="0"/>
              </a:defRPr>
            </a:lvl1pPr>
          </a:lstStyle>
          <a:p>
            <a:fld id="{67A9B232-9AE6-4280-9ED0-D612EA764B05}" type="slidenum">
              <a:rPr lang="en-US" smtClean="0"/>
              <a:pPr/>
              <a:t>‹#›</a:t>
            </a:fld>
            <a:endParaRPr lang="en-US" dirty="0"/>
          </a:p>
        </p:txBody>
      </p:sp>
      <p:pic>
        <p:nvPicPr>
          <p:cNvPr id="9" name="Kuva 8">
            <a:extLst>
              <a:ext uri="{FF2B5EF4-FFF2-40B4-BE49-F238E27FC236}">
                <a16:creationId xmlns:a16="http://schemas.microsoft.com/office/drawing/2014/main" id="{73DA0690-5ED7-BD4A-AD8E-E095719FF8ED}"/>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908070" y="123478"/>
            <a:ext cx="1104725" cy="570573"/>
          </a:xfrm>
          <a:prstGeom prst="rect">
            <a:avLst/>
          </a:prstGeom>
        </p:spPr>
      </p:pic>
    </p:spTree>
    <p:extLst>
      <p:ext uri="{BB962C8B-B14F-4D97-AF65-F5344CB8AC3E}">
        <p14:creationId xmlns:p14="http://schemas.microsoft.com/office/powerpoint/2010/main" val="2244260606"/>
      </p:ext>
    </p:extLst>
  </p:cSld>
  <p:clrMap bg1="dk1" tx1="lt1" bg2="dk2"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701" r:id="rId5"/>
    <p:sldLayoutId id="2147483702" r:id="rId6"/>
  </p:sldLayoutIdLst>
  <p:transition>
    <p:fade thruBlk="1"/>
  </p:transition>
  <p:hf hdr="0"/>
  <p:txStyles>
    <p:titleStyle>
      <a:lvl1pPr algn="l" defTabSz="914400" rtl="0" eaLnBrk="1" latinLnBrk="0" hangingPunct="1">
        <a:spcBef>
          <a:spcPct val="0"/>
        </a:spcBef>
        <a:buNone/>
        <a:defRPr sz="2800" b="1" kern="1200">
          <a:solidFill>
            <a:srgbClr val="40D520"/>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Clr>
          <a:srgbClr val="40D520"/>
        </a:buClr>
        <a:buFont typeface="Wingdings" charset="2"/>
        <a:buChar char="§"/>
        <a:defRPr sz="1800" kern="1200">
          <a:solidFill>
            <a:schemeClr val="bg1"/>
          </a:solidFill>
          <a:latin typeface="Arial" pitchFamily="34" charset="0"/>
          <a:ea typeface="+mn-ea"/>
          <a:cs typeface="Arial" pitchFamily="34" charset="0"/>
        </a:defRPr>
      </a:lvl1pPr>
      <a:lvl2pPr marL="742950" indent="-285750" algn="l" defTabSz="914400" rtl="0" eaLnBrk="1" latinLnBrk="0" hangingPunct="1">
        <a:spcBef>
          <a:spcPct val="20000"/>
        </a:spcBef>
        <a:buClr>
          <a:srgbClr val="40D520"/>
        </a:buClr>
        <a:buFont typeface="Arial" pitchFamily="34" charset="0"/>
        <a:buChar char="−"/>
        <a:defRPr sz="1800" kern="1200">
          <a:solidFill>
            <a:schemeClr val="bg1"/>
          </a:solidFill>
          <a:latin typeface="Arial" pitchFamily="34" charset="0"/>
          <a:ea typeface="+mn-ea"/>
          <a:cs typeface="Arial" pitchFamily="34" charset="0"/>
        </a:defRPr>
      </a:lvl2pPr>
      <a:lvl3pPr marL="1143000" indent="-228600" algn="l" defTabSz="914400" rtl="0" eaLnBrk="1" latinLnBrk="0" hangingPunct="1">
        <a:spcBef>
          <a:spcPct val="20000"/>
        </a:spcBef>
        <a:buClr>
          <a:srgbClr val="40D520"/>
        </a:buClr>
        <a:buFont typeface="Arial"/>
        <a:buChar char="•"/>
        <a:defRPr sz="1800" kern="1200">
          <a:solidFill>
            <a:schemeClr val="bg1"/>
          </a:solidFill>
          <a:latin typeface="Arial" pitchFamily="34" charset="0"/>
          <a:ea typeface="+mn-ea"/>
          <a:cs typeface="Arial" pitchFamily="34" charset="0"/>
        </a:defRPr>
      </a:lvl3pPr>
      <a:lvl4pPr marL="1600200" indent="-228600" algn="l" defTabSz="914400" rtl="0" eaLnBrk="1" latinLnBrk="0" hangingPunct="1">
        <a:spcBef>
          <a:spcPct val="20000"/>
        </a:spcBef>
        <a:buClr>
          <a:srgbClr val="40D520"/>
        </a:buClr>
        <a:buFont typeface="Wingdings" charset="2"/>
        <a:buChar char="§"/>
        <a:defRPr sz="1800" kern="1200">
          <a:solidFill>
            <a:schemeClr val="bg1"/>
          </a:solidFill>
          <a:latin typeface="Arial" pitchFamily="34" charset="0"/>
          <a:ea typeface="+mn-ea"/>
          <a:cs typeface="Arial" pitchFamily="34" charset="0"/>
        </a:defRPr>
      </a:lvl4pPr>
      <a:lvl5pPr marL="2057400" indent="-228600" algn="l" defTabSz="914400" rtl="0" eaLnBrk="1" latinLnBrk="0" hangingPunct="1">
        <a:spcBef>
          <a:spcPct val="20000"/>
        </a:spcBef>
        <a:buClr>
          <a:srgbClr val="40D520"/>
        </a:buClr>
        <a:buFont typeface="Arial" pitchFamily="34" charset="0"/>
        <a:buChar char="−"/>
        <a:defRPr sz="1800" kern="1200">
          <a:solidFill>
            <a:schemeClr val="bg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12.tiff"/><Relationship Id="rId5" Type="http://schemas.openxmlformats.org/officeDocument/2006/relationships/image" Target="../media/image11.tiff"/><Relationship Id="rId4" Type="http://schemas.openxmlformats.org/officeDocument/2006/relationships/image" Target="../media/image10.tiff"/></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https://helda.helsinki.fi/handle/10138/177566" TargetMode="External"/><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A5B700F-5229-E24C-AE18-C56B151588DE}"/>
              </a:ext>
            </a:extLst>
          </p:cNvPr>
          <p:cNvSpPr>
            <a:spLocks noGrp="1"/>
          </p:cNvSpPr>
          <p:nvPr>
            <p:ph idx="1"/>
          </p:nvPr>
        </p:nvSpPr>
        <p:spPr>
          <a:xfrm>
            <a:off x="611560" y="1200151"/>
            <a:ext cx="5328592" cy="2955775"/>
          </a:xfrm>
        </p:spPr>
        <p:txBody>
          <a:bodyPr>
            <a:normAutofit/>
          </a:bodyPr>
          <a:lstStyle/>
          <a:p>
            <a:r>
              <a:rPr lang="fi-FI" dirty="0" smtClean="0"/>
              <a:t>Kuidut yleisempiä kuin fragmentit</a:t>
            </a:r>
          </a:p>
          <a:p>
            <a:pPr lvl="1"/>
            <a:r>
              <a:rPr lang="fi-FI" dirty="0"/>
              <a:t>Erityisesti lietteessä </a:t>
            </a:r>
            <a:r>
              <a:rPr lang="fi-FI" dirty="0" smtClean="0"/>
              <a:t>runsaasti </a:t>
            </a:r>
            <a:r>
              <a:rPr lang="fi-FI" dirty="0"/>
              <a:t>kuituja</a:t>
            </a:r>
          </a:p>
          <a:p>
            <a:r>
              <a:rPr lang="fi-FI" dirty="0" smtClean="0"/>
              <a:t>Kuiduista valtaosa polyesteriä</a:t>
            </a:r>
          </a:p>
          <a:p>
            <a:r>
              <a:rPr lang="fi-FI" dirty="0" smtClean="0"/>
              <a:t>Fragmenteista useimmat polyeteeniä</a:t>
            </a:r>
          </a:p>
          <a:p>
            <a:r>
              <a:rPr lang="fi-FI" dirty="0" smtClean="0"/>
              <a:t>Vähintään neljännes kunkin näytepisteen muoveista oli kooltaan alle 0,5 mm</a:t>
            </a:r>
          </a:p>
          <a:p>
            <a:pPr lvl="1"/>
            <a:endParaRPr lang="fi-FI" dirty="0"/>
          </a:p>
        </p:txBody>
      </p:sp>
      <p:sp>
        <p:nvSpPr>
          <p:cNvPr id="8" name="Otsikko 7">
            <a:extLst>
              <a:ext uri="{FF2B5EF4-FFF2-40B4-BE49-F238E27FC236}">
                <a16:creationId xmlns:a16="http://schemas.microsoft.com/office/drawing/2014/main" id="{3FCD1403-0F62-284E-88CF-42B85F58F1B8}"/>
              </a:ext>
            </a:extLst>
          </p:cNvPr>
          <p:cNvSpPr>
            <a:spLocks noGrp="1"/>
          </p:cNvSpPr>
          <p:nvPr>
            <p:ph type="title"/>
          </p:nvPr>
        </p:nvSpPr>
        <p:spPr/>
        <p:txBody>
          <a:bodyPr>
            <a:normAutofit/>
          </a:bodyPr>
          <a:lstStyle/>
          <a:p>
            <a:r>
              <a:rPr lang="fi-FI" sz="2600" dirty="0" smtClean="0"/>
              <a:t>MIKROMUOVIT JÄTEVESISSÄ</a:t>
            </a:r>
            <a:endParaRPr lang="fi-FI" sz="2600" dirty="0"/>
          </a:p>
        </p:txBody>
      </p:sp>
      <p:sp>
        <p:nvSpPr>
          <p:cNvPr id="4" name="Slide Number Placeholder 3">
            <a:extLst>
              <a:ext uri="{FF2B5EF4-FFF2-40B4-BE49-F238E27FC236}">
                <a16:creationId xmlns:a16="http://schemas.microsoft.com/office/drawing/2014/main" id="{693DBEEE-D697-AE4B-9FB0-4A169FEE1361}"/>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A9B232-9AE6-4280-9ED0-D612EA764B05}" type="slidenum">
              <a:rPr kumimoji="0" lang="en-US" sz="1000" b="0" i="0" u="none" strike="noStrike" kern="1200" cap="none" spc="0" normalizeH="0" baseline="0" noProof="0" smtClean="0">
                <a:ln>
                  <a:noFill/>
                </a:ln>
                <a:solidFill>
                  <a:srgbClr val="FFFFFF"/>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000" b="0" i="0" u="none" strike="noStrike" kern="1200" cap="none" spc="0" normalizeH="0" baseline="0" noProof="0" dirty="0">
              <a:ln>
                <a:noFill/>
              </a:ln>
              <a:solidFill>
                <a:srgbClr val="FFFFFF"/>
              </a:solidFill>
              <a:effectLst/>
              <a:uLnTx/>
              <a:uFillTx/>
              <a:latin typeface="Arial" pitchFamily="34" charset="0"/>
              <a:ea typeface="+mn-ea"/>
              <a:cs typeface="Arial" pitchFamily="34" charset="0"/>
            </a:endParaRPr>
          </a:p>
        </p:txBody>
      </p:sp>
      <p:sp>
        <p:nvSpPr>
          <p:cNvPr id="5" name="Date Placeholder 4">
            <a:extLst>
              <a:ext uri="{FF2B5EF4-FFF2-40B4-BE49-F238E27FC236}">
                <a16:creationId xmlns:a16="http://schemas.microsoft.com/office/drawing/2014/main" id="{98ABC766-D56F-8444-9A65-F13AD9D69C72}"/>
              </a:ext>
            </a:extLst>
          </p:cNvPr>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white"/>
                </a:solidFill>
                <a:effectLst/>
                <a:uLnTx/>
                <a:uFillTx/>
                <a:latin typeface="Arial" pitchFamily="34" charset="0"/>
                <a:ea typeface="+mn-ea"/>
                <a:cs typeface="Arial" pitchFamily="34" charset="0"/>
              </a:rPr>
              <a:t>5.6.2019</a:t>
            </a:r>
            <a:endParaRPr kumimoji="0" lang="en-US" sz="1000" b="0"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sp>
        <p:nvSpPr>
          <p:cNvPr id="6" name="Footer Placeholder 5">
            <a:extLst>
              <a:ext uri="{FF2B5EF4-FFF2-40B4-BE49-F238E27FC236}">
                <a16:creationId xmlns:a16="http://schemas.microsoft.com/office/drawing/2014/main" id="{3209FF34-5E2F-7A45-847E-B1B71B329040}"/>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FF"/>
              </a:solidFill>
              <a:effectLst/>
              <a:uLnTx/>
              <a:uFillTx/>
              <a:latin typeface="Arial" pitchFamily="34" charset="0"/>
              <a:ea typeface="+mn-ea"/>
              <a:cs typeface="Arial"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84168" y="2491632"/>
            <a:ext cx="1427092" cy="1294631"/>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60330" y="1144957"/>
            <a:ext cx="1427095" cy="1294632"/>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84168" y="1144957"/>
            <a:ext cx="1427092" cy="1294631"/>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60329" y="2491632"/>
            <a:ext cx="1427095" cy="1296417"/>
          </a:xfrm>
          <a:prstGeom prst="rect">
            <a:avLst/>
          </a:prstGeom>
        </p:spPr>
      </p:pic>
    </p:spTree>
    <p:extLst>
      <p:ext uri="{BB962C8B-B14F-4D97-AF65-F5344CB8AC3E}">
        <p14:creationId xmlns:p14="http://schemas.microsoft.com/office/powerpoint/2010/main" val="910863874"/>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1560" y="1200151"/>
            <a:ext cx="5112568" cy="2955775"/>
          </a:xfrm>
        </p:spPr>
        <p:txBody>
          <a:bodyPr>
            <a:normAutofit/>
          </a:bodyPr>
          <a:lstStyle/>
          <a:p>
            <a:r>
              <a:rPr lang="fi-FI" sz="1600" dirty="0" smtClean="0"/>
              <a:t>Tutkimuksen tavoitteet</a:t>
            </a:r>
          </a:p>
          <a:p>
            <a:pPr lvl="1"/>
            <a:r>
              <a:rPr lang="fi-FI" sz="1600" dirty="0" smtClean="0"/>
              <a:t>Sedimenttien mikromuovipitoisuudet</a:t>
            </a:r>
          </a:p>
          <a:p>
            <a:pPr lvl="1"/>
            <a:r>
              <a:rPr lang="fi-FI" sz="1600" dirty="0" smtClean="0"/>
              <a:t>Mikromuovityypit</a:t>
            </a:r>
          </a:p>
          <a:p>
            <a:pPr lvl="2"/>
            <a:r>
              <a:rPr lang="fi-FI" sz="1600" dirty="0" smtClean="0"/>
              <a:t>Polymeeri-, muoto- ja kokojakauma</a:t>
            </a:r>
          </a:p>
          <a:p>
            <a:pPr lvl="1"/>
            <a:r>
              <a:rPr lang="fi-FI" sz="1600" dirty="0" smtClean="0"/>
              <a:t>Mikromuovikuormituksen historian tarkastelu</a:t>
            </a:r>
          </a:p>
          <a:p>
            <a:r>
              <a:rPr lang="fi-FI" sz="1600" dirty="0" smtClean="0"/>
              <a:t>4 näytteenottopistettä (</a:t>
            </a:r>
            <a:r>
              <a:rPr lang="fi-FI" sz="1600" dirty="0" smtClean="0">
                <a:solidFill>
                  <a:srgbClr val="FF0000"/>
                </a:solidFill>
              </a:rPr>
              <a:t>x</a:t>
            </a:r>
            <a:r>
              <a:rPr lang="fi-FI" sz="1600" dirty="0" smtClean="0"/>
              <a:t>)</a:t>
            </a:r>
          </a:p>
          <a:p>
            <a:pPr lvl="1"/>
            <a:r>
              <a:rPr lang="fi-FI" sz="1600" dirty="0"/>
              <a:t>1 puhdistamosta ylävirtaan</a:t>
            </a:r>
          </a:p>
          <a:p>
            <a:pPr lvl="1"/>
            <a:r>
              <a:rPr lang="fi-FI" sz="1600" dirty="0" smtClean="0"/>
              <a:t>1 lähellä jätevedenpuhdistamoa</a:t>
            </a:r>
          </a:p>
          <a:p>
            <a:pPr lvl="1"/>
            <a:r>
              <a:rPr lang="fi-FI" sz="1600" dirty="0" smtClean="0"/>
              <a:t>2 puhdistamosta alavirtaan</a:t>
            </a:r>
          </a:p>
          <a:p>
            <a:pPr lvl="1"/>
            <a:endParaRPr lang="en-US" sz="1600" dirty="0"/>
          </a:p>
        </p:txBody>
      </p:sp>
      <p:sp>
        <p:nvSpPr>
          <p:cNvPr id="3" name="Title 2"/>
          <p:cNvSpPr>
            <a:spLocks noGrp="1"/>
          </p:cNvSpPr>
          <p:nvPr>
            <p:ph type="title"/>
          </p:nvPr>
        </p:nvSpPr>
        <p:spPr>
          <a:xfrm>
            <a:off x="611560" y="205979"/>
            <a:ext cx="5832648" cy="857250"/>
          </a:xfrm>
        </p:spPr>
        <p:txBody>
          <a:bodyPr>
            <a:noAutofit/>
          </a:bodyPr>
          <a:lstStyle/>
          <a:p>
            <a:r>
              <a:rPr lang="en-US" sz="2600" dirty="0" smtClean="0"/>
              <a:t>SEDIMENTTIEN MIKROMUOVIT</a:t>
            </a:r>
            <a:endParaRPr lang="en-US" sz="2600" dirty="0"/>
          </a:p>
        </p:txBody>
      </p:sp>
      <p:sp>
        <p:nvSpPr>
          <p:cNvPr id="4" name="Slide Number Placeholder 3"/>
          <p:cNvSpPr>
            <a:spLocks noGrp="1"/>
          </p:cNvSpPr>
          <p:nvPr>
            <p:ph type="sldNum" sz="quarter" idx="4"/>
          </p:nvPr>
        </p:nvSpPr>
        <p:spPr/>
        <p:txBody>
          <a:bodyPr/>
          <a:lstStyle/>
          <a:p>
            <a:fld id="{67A9B232-9AE6-4280-9ED0-D612EA764B05}" type="slidenum">
              <a:rPr lang="en-US" smtClean="0"/>
              <a:pPr/>
              <a:t>11</a:t>
            </a:fld>
            <a:endParaRPr lang="en-US" dirty="0"/>
          </a:p>
        </p:txBody>
      </p:sp>
      <p:sp>
        <p:nvSpPr>
          <p:cNvPr id="5" name="Date Placeholder 4"/>
          <p:cNvSpPr>
            <a:spLocks noGrp="1"/>
          </p:cNvSpPr>
          <p:nvPr>
            <p:ph type="dt" sz="half" idx="2"/>
          </p:nvPr>
        </p:nvSpPr>
        <p:spPr/>
        <p:txBody>
          <a:bodyPr/>
          <a:lstStyle/>
          <a:p>
            <a:r>
              <a:rPr lang="en-US" dirty="0" smtClean="0"/>
              <a:t>5.6.2019</a:t>
            </a:r>
            <a:endParaRPr lang="en-US" dirty="0"/>
          </a:p>
        </p:txBody>
      </p:sp>
      <p:sp>
        <p:nvSpPr>
          <p:cNvPr id="7" name="Slide Number Placeholder 3">
            <a:extLst>
              <a:ext uri="{FF2B5EF4-FFF2-40B4-BE49-F238E27FC236}">
                <a16:creationId xmlns:a16="http://schemas.microsoft.com/office/drawing/2014/main" id="{693DBEEE-D697-AE4B-9FB0-4A169FEE1361}"/>
              </a:ext>
            </a:extLst>
          </p:cNvPr>
          <p:cNvSpPr txBox="1">
            <a:spLocks/>
          </p:cNvSpPr>
          <p:nvPr/>
        </p:nvSpPr>
        <p:spPr>
          <a:xfrm>
            <a:off x="8409632" y="4731990"/>
            <a:ext cx="626864" cy="273844"/>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rgbClr val="FFFFFF"/>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A9B232-9AE6-4280-9ED0-D612EA764B05}" type="slidenum">
              <a:rPr lang="en-US" smtClean="0"/>
              <a:pPr/>
              <a:t>11</a:t>
            </a:fld>
            <a:endParaRPr lang="en-US" dirty="0"/>
          </a:p>
        </p:txBody>
      </p:sp>
      <p:sp>
        <p:nvSpPr>
          <p:cNvPr id="8" name="Slide Number Placeholder 3">
            <a:extLst>
              <a:ext uri="{FF2B5EF4-FFF2-40B4-BE49-F238E27FC236}">
                <a16:creationId xmlns:a16="http://schemas.microsoft.com/office/drawing/2014/main" id="{693DBEEE-D697-AE4B-9FB0-4A169FEE1361}"/>
              </a:ext>
            </a:extLst>
          </p:cNvPr>
          <p:cNvSpPr txBox="1">
            <a:spLocks/>
          </p:cNvSpPr>
          <p:nvPr/>
        </p:nvSpPr>
        <p:spPr>
          <a:xfrm>
            <a:off x="8409632" y="4731990"/>
            <a:ext cx="626864" cy="273844"/>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rgbClr val="FFFFFF"/>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A9B232-9AE6-4280-9ED0-D612EA764B05}" type="slidenum">
              <a:rPr lang="en-US" smtClean="0"/>
              <a:pPr/>
              <a:t>11</a:t>
            </a:fld>
            <a:endParaRPr lang="en-US" dirty="0"/>
          </a:p>
        </p:txBody>
      </p:sp>
      <p:pic>
        <p:nvPicPr>
          <p:cNvPr id="9" name="Picture 8"/>
          <p:cNvPicPr>
            <a:picLocks noChangeAspect="1"/>
          </p:cNvPicPr>
          <p:nvPr/>
        </p:nvPicPr>
        <p:blipFill>
          <a:blip r:embed="rId3"/>
          <a:stretch>
            <a:fillRect/>
          </a:stretch>
        </p:blipFill>
        <p:spPr>
          <a:xfrm>
            <a:off x="5937662" y="0"/>
            <a:ext cx="3206338" cy="5143500"/>
          </a:xfrm>
          <a:prstGeom prst="rect">
            <a:avLst/>
          </a:prstGeom>
        </p:spPr>
      </p:pic>
      <p:sp>
        <p:nvSpPr>
          <p:cNvPr id="10" name="TextBox 4"/>
          <p:cNvSpPr txBox="1">
            <a:spLocks noChangeArrowheads="1"/>
          </p:cNvSpPr>
          <p:nvPr/>
        </p:nvSpPr>
        <p:spPr bwMode="auto">
          <a:xfrm>
            <a:off x="4576706" y="4868071"/>
            <a:ext cx="136095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ED174D"/>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ED174D"/>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ED174D"/>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ED174D"/>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ED174D"/>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ED174D"/>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ED174D"/>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ED174D"/>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ED174D"/>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spcBef>
                <a:spcPct val="0"/>
              </a:spcBef>
              <a:buClrTx/>
              <a:buFontTx/>
              <a:buNone/>
            </a:pPr>
            <a:r>
              <a:rPr lang="fi-FI" altLang="en-US" sz="1000" b="1" dirty="0" smtClean="0"/>
              <a:t>© </a:t>
            </a:r>
            <a:r>
              <a:rPr lang="fi-FI" altLang="en-US" sz="1000" dirty="0" smtClean="0"/>
              <a:t>Maanmittauslaitos</a:t>
            </a:r>
            <a:endParaRPr lang="en-US" altLang="en-US" sz="1000" dirty="0"/>
          </a:p>
        </p:txBody>
      </p:sp>
      <p:sp>
        <p:nvSpPr>
          <p:cNvPr id="11" name="TextBox 10"/>
          <p:cNvSpPr txBox="1"/>
          <p:nvPr/>
        </p:nvSpPr>
        <p:spPr>
          <a:xfrm flipH="1">
            <a:off x="6126306" y="2424385"/>
            <a:ext cx="1008112" cy="369332"/>
          </a:xfrm>
          <a:prstGeom prst="rect">
            <a:avLst/>
          </a:prstGeom>
          <a:noFill/>
        </p:spPr>
        <p:txBody>
          <a:bodyPr wrap="square" rtlCol="0">
            <a:spAutoFit/>
          </a:bodyPr>
          <a:lstStyle/>
          <a:p>
            <a:r>
              <a:rPr lang="en-US" dirty="0" smtClean="0">
                <a:solidFill>
                  <a:schemeClr val="bg1"/>
                </a:solidFill>
              </a:rPr>
              <a:t>WWTP</a:t>
            </a:r>
            <a:endParaRPr lang="en-US" dirty="0">
              <a:solidFill>
                <a:schemeClr val="bg1"/>
              </a:solidFill>
            </a:endParaRPr>
          </a:p>
        </p:txBody>
      </p:sp>
      <p:cxnSp>
        <p:nvCxnSpPr>
          <p:cNvPr id="12" name="Straight Arrow Connector 11"/>
          <p:cNvCxnSpPr/>
          <p:nvPr/>
        </p:nvCxnSpPr>
        <p:spPr>
          <a:xfrm flipV="1">
            <a:off x="7020272" y="1707654"/>
            <a:ext cx="760142" cy="716732"/>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13" name="TextBox 12"/>
          <p:cNvSpPr txBox="1"/>
          <p:nvPr/>
        </p:nvSpPr>
        <p:spPr>
          <a:xfrm>
            <a:off x="7822437" y="1635646"/>
            <a:ext cx="262897" cy="307777"/>
          </a:xfrm>
          <a:prstGeom prst="rect">
            <a:avLst/>
          </a:prstGeom>
          <a:noFill/>
        </p:spPr>
        <p:txBody>
          <a:bodyPr wrap="square" rtlCol="0">
            <a:spAutoFit/>
          </a:bodyPr>
          <a:lstStyle/>
          <a:p>
            <a:r>
              <a:rPr lang="en-US" sz="1400" dirty="0">
                <a:solidFill>
                  <a:srgbClr val="FF0000"/>
                </a:solidFill>
              </a:rPr>
              <a:t>x</a:t>
            </a:r>
          </a:p>
        </p:txBody>
      </p:sp>
      <p:sp>
        <p:nvSpPr>
          <p:cNvPr id="14" name="TextBox 13"/>
          <p:cNvSpPr txBox="1"/>
          <p:nvPr/>
        </p:nvSpPr>
        <p:spPr>
          <a:xfrm>
            <a:off x="8298868" y="1327869"/>
            <a:ext cx="262897" cy="307777"/>
          </a:xfrm>
          <a:prstGeom prst="rect">
            <a:avLst/>
          </a:prstGeom>
          <a:noFill/>
        </p:spPr>
        <p:txBody>
          <a:bodyPr wrap="square" rtlCol="0">
            <a:spAutoFit/>
          </a:bodyPr>
          <a:lstStyle/>
          <a:p>
            <a:r>
              <a:rPr lang="en-US" sz="1400" dirty="0">
                <a:solidFill>
                  <a:srgbClr val="FF0000"/>
                </a:solidFill>
              </a:rPr>
              <a:t>x</a:t>
            </a:r>
          </a:p>
        </p:txBody>
      </p:sp>
      <p:sp>
        <p:nvSpPr>
          <p:cNvPr id="15" name="TextBox 14"/>
          <p:cNvSpPr txBox="1"/>
          <p:nvPr/>
        </p:nvSpPr>
        <p:spPr>
          <a:xfrm>
            <a:off x="7944147" y="2485940"/>
            <a:ext cx="262897" cy="307777"/>
          </a:xfrm>
          <a:prstGeom prst="rect">
            <a:avLst/>
          </a:prstGeom>
          <a:noFill/>
        </p:spPr>
        <p:txBody>
          <a:bodyPr wrap="square" rtlCol="0">
            <a:spAutoFit/>
          </a:bodyPr>
          <a:lstStyle/>
          <a:p>
            <a:r>
              <a:rPr lang="en-US" sz="1400" dirty="0">
                <a:solidFill>
                  <a:srgbClr val="FF0000"/>
                </a:solidFill>
              </a:rPr>
              <a:t>x</a:t>
            </a:r>
          </a:p>
        </p:txBody>
      </p:sp>
      <p:sp>
        <p:nvSpPr>
          <p:cNvPr id="16" name="TextBox 15"/>
          <p:cNvSpPr txBox="1"/>
          <p:nvPr/>
        </p:nvSpPr>
        <p:spPr>
          <a:xfrm>
            <a:off x="7944146" y="3595221"/>
            <a:ext cx="262897" cy="307777"/>
          </a:xfrm>
          <a:prstGeom prst="rect">
            <a:avLst/>
          </a:prstGeom>
          <a:noFill/>
        </p:spPr>
        <p:txBody>
          <a:bodyPr wrap="square" rtlCol="0">
            <a:spAutoFit/>
          </a:bodyPr>
          <a:lstStyle/>
          <a:p>
            <a:r>
              <a:rPr lang="en-US" sz="1400" dirty="0">
                <a:solidFill>
                  <a:srgbClr val="FF0000"/>
                </a:solidFill>
              </a:rPr>
              <a:t>x</a:t>
            </a:r>
          </a:p>
        </p:txBody>
      </p:sp>
    </p:spTree>
    <p:extLst>
      <p:ext uri="{BB962C8B-B14F-4D97-AF65-F5344CB8AC3E}">
        <p14:creationId xmlns:p14="http://schemas.microsoft.com/office/powerpoint/2010/main" val="1360002041"/>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
                                            <p:txEl>
                                              <p:pRg st="5" end="5"/>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p:bldP spid="15"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1560" y="1200151"/>
            <a:ext cx="5472608" cy="2955775"/>
          </a:xfrm>
        </p:spPr>
        <p:txBody>
          <a:bodyPr>
            <a:normAutofit/>
          </a:bodyPr>
          <a:lstStyle/>
          <a:p>
            <a:r>
              <a:rPr lang="fi-FI" dirty="0" smtClean="0"/>
              <a:t>Näytteet kerättiin viipaloivalla </a:t>
            </a:r>
            <a:r>
              <a:rPr lang="fi-FI" dirty="0" err="1" smtClean="0"/>
              <a:t>Limnoksella</a:t>
            </a:r>
            <a:r>
              <a:rPr lang="fi-FI" dirty="0" smtClean="0"/>
              <a:t> syyskuussa 2018</a:t>
            </a:r>
          </a:p>
          <a:p>
            <a:pPr lvl="1"/>
            <a:r>
              <a:rPr lang="fi-FI" dirty="0" smtClean="0"/>
              <a:t>Saimaan Vesi- ja Ympäristötutkimus, Arto Eteläpää</a:t>
            </a:r>
          </a:p>
          <a:p>
            <a:r>
              <a:rPr lang="fi-FI" dirty="0" smtClean="0"/>
              <a:t>Sedimenttinäytteet ositettiin 1-2 cm siivuihin ja osanäytteet ajoitettiin </a:t>
            </a:r>
            <a:r>
              <a:rPr lang="fi-FI" dirty="0" err="1" smtClean="0"/>
              <a:t>GTK:lla</a:t>
            </a:r>
            <a:r>
              <a:rPr lang="fi-FI" dirty="0" smtClean="0"/>
              <a:t> (Cs-137)</a:t>
            </a:r>
          </a:p>
          <a:p>
            <a:r>
              <a:rPr lang="fi-FI" dirty="0" smtClean="0"/>
              <a:t>Tavoitteena kartoittaa mikromuovipitoisuudet vuosille 1990-2018</a:t>
            </a:r>
            <a:endParaRPr lang="fi-FI" dirty="0" smtClean="0"/>
          </a:p>
        </p:txBody>
      </p:sp>
      <p:sp>
        <p:nvSpPr>
          <p:cNvPr id="4" name="Slide Number Placeholder 3"/>
          <p:cNvSpPr>
            <a:spLocks noGrp="1"/>
          </p:cNvSpPr>
          <p:nvPr>
            <p:ph type="sldNum" sz="quarter" idx="4"/>
          </p:nvPr>
        </p:nvSpPr>
        <p:spPr/>
        <p:txBody>
          <a:bodyPr/>
          <a:lstStyle/>
          <a:p>
            <a:fld id="{67A9B232-9AE6-4280-9ED0-D612EA764B05}" type="slidenum">
              <a:rPr lang="en-US" smtClean="0"/>
              <a:pPr/>
              <a:t>12</a:t>
            </a:fld>
            <a:endParaRPr lang="en-US" dirty="0"/>
          </a:p>
        </p:txBody>
      </p:sp>
      <p:sp>
        <p:nvSpPr>
          <p:cNvPr id="5" name="Date Placeholder 4"/>
          <p:cNvSpPr>
            <a:spLocks noGrp="1"/>
          </p:cNvSpPr>
          <p:nvPr>
            <p:ph type="dt" sz="half" idx="2"/>
          </p:nvPr>
        </p:nvSpPr>
        <p:spPr/>
        <p:txBody>
          <a:bodyPr/>
          <a:lstStyle/>
          <a:p>
            <a:r>
              <a:rPr lang="en-US" dirty="0" smtClean="0"/>
              <a:t>5.6.2019</a:t>
            </a:r>
            <a:endParaRPr lang="en-US" dirty="0"/>
          </a:p>
        </p:txBody>
      </p:sp>
      <p:sp>
        <p:nvSpPr>
          <p:cNvPr id="6" name="Footer Placeholder 5"/>
          <p:cNvSpPr>
            <a:spLocks noGrp="1"/>
          </p:cNvSpPr>
          <p:nvPr>
            <p:ph type="ftr" sz="quarter" idx="3"/>
          </p:nvPr>
        </p:nvSpPr>
        <p:spPr/>
        <p:txBody>
          <a:bodyPr/>
          <a:lstStyle/>
          <a:p>
            <a:endParaRPr lang="en-US" dirty="0"/>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9481" r="921" b="30935"/>
          <a:stretch/>
        </p:blipFill>
        <p:spPr>
          <a:xfrm>
            <a:off x="6156176" y="1201111"/>
            <a:ext cx="2808312" cy="2886321"/>
          </a:xfrm>
          <a:prstGeom prst="rect">
            <a:avLst/>
          </a:prstGeom>
        </p:spPr>
      </p:pic>
      <p:sp>
        <p:nvSpPr>
          <p:cNvPr id="8" name="Title 2"/>
          <p:cNvSpPr txBox="1">
            <a:spLocks/>
          </p:cNvSpPr>
          <p:nvPr/>
        </p:nvSpPr>
        <p:spPr>
          <a:xfrm>
            <a:off x="611560" y="205979"/>
            <a:ext cx="5832648" cy="85725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b="1" kern="1200">
                <a:solidFill>
                  <a:srgbClr val="40D520"/>
                </a:solidFill>
                <a:latin typeface="Arial" pitchFamily="34" charset="0"/>
                <a:ea typeface="+mj-ea"/>
                <a:cs typeface="Arial" pitchFamily="34" charset="0"/>
              </a:defRPr>
            </a:lvl1pPr>
          </a:lstStyle>
          <a:p>
            <a:r>
              <a:rPr lang="en-US" sz="2600" dirty="0" smtClean="0"/>
              <a:t>SEDIMENTTIEN MIKROMUOVIT</a:t>
            </a:r>
            <a:endParaRPr lang="en-US" sz="2600" dirty="0"/>
          </a:p>
        </p:txBody>
      </p:sp>
    </p:spTree>
    <p:extLst>
      <p:ext uri="{BB962C8B-B14F-4D97-AF65-F5344CB8AC3E}">
        <p14:creationId xmlns:p14="http://schemas.microsoft.com/office/powerpoint/2010/main" val="3637009259"/>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1560" y="1200151"/>
            <a:ext cx="4752528" cy="2955775"/>
          </a:xfrm>
        </p:spPr>
        <p:txBody>
          <a:bodyPr/>
          <a:lstStyle/>
          <a:p>
            <a:r>
              <a:rPr lang="fi-FI" dirty="0" smtClean="0"/>
              <a:t>Mikkelin alapuolisen Saimaan järvivesinäytteenotto kesällä 2019</a:t>
            </a:r>
          </a:p>
          <a:p>
            <a:pPr lvl="1"/>
            <a:r>
              <a:rPr lang="fi-FI" dirty="0" smtClean="0"/>
              <a:t>Vesinäytteet eri syvyyksiltä</a:t>
            </a:r>
          </a:p>
          <a:p>
            <a:r>
              <a:rPr lang="fi-FI" dirty="0" smtClean="0"/>
              <a:t>Mitä muovityyppejä esiintyy vedessä ja sedimentissä?</a:t>
            </a:r>
          </a:p>
          <a:p>
            <a:r>
              <a:rPr lang="fi-FI" dirty="0" smtClean="0"/>
              <a:t>Mitkä muovit eri eliöiden saatavilla eri vesiympäristön osissa?</a:t>
            </a:r>
            <a:endParaRPr lang="fi-FI" dirty="0" smtClean="0"/>
          </a:p>
        </p:txBody>
      </p:sp>
      <p:sp>
        <p:nvSpPr>
          <p:cNvPr id="3" name="Title 2"/>
          <p:cNvSpPr>
            <a:spLocks noGrp="1"/>
          </p:cNvSpPr>
          <p:nvPr>
            <p:ph type="title"/>
          </p:nvPr>
        </p:nvSpPr>
        <p:spPr/>
        <p:txBody>
          <a:bodyPr>
            <a:normAutofit/>
          </a:bodyPr>
          <a:lstStyle/>
          <a:p>
            <a:r>
              <a:rPr lang="en-US" sz="2600" dirty="0" smtClean="0"/>
              <a:t>JÄRVIVEDEN MIKROMUOVIT</a:t>
            </a:r>
            <a:endParaRPr lang="en-US" sz="2600" dirty="0"/>
          </a:p>
        </p:txBody>
      </p:sp>
      <p:sp>
        <p:nvSpPr>
          <p:cNvPr id="4" name="Slide Number Placeholder 3"/>
          <p:cNvSpPr>
            <a:spLocks noGrp="1"/>
          </p:cNvSpPr>
          <p:nvPr>
            <p:ph type="sldNum" sz="quarter" idx="4"/>
          </p:nvPr>
        </p:nvSpPr>
        <p:spPr/>
        <p:txBody>
          <a:bodyPr/>
          <a:lstStyle/>
          <a:p>
            <a:fld id="{67A9B232-9AE6-4280-9ED0-D612EA764B05}" type="slidenum">
              <a:rPr lang="en-US" smtClean="0"/>
              <a:pPr/>
              <a:t>13</a:t>
            </a:fld>
            <a:endParaRPr lang="en-US" dirty="0"/>
          </a:p>
        </p:txBody>
      </p:sp>
      <p:sp>
        <p:nvSpPr>
          <p:cNvPr id="5" name="Date Placeholder 4"/>
          <p:cNvSpPr>
            <a:spLocks noGrp="1"/>
          </p:cNvSpPr>
          <p:nvPr>
            <p:ph type="dt" sz="half" idx="2"/>
          </p:nvPr>
        </p:nvSpPr>
        <p:spPr/>
        <p:txBody>
          <a:bodyPr/>
          <a:lstStyle/>
          <a:p>
            <a:r>
              <a:rPr lang="en-US" dirty="0" smtClean="0"/>
              <a:t>5.6.2019</a:t>
            </a:r>
            <a:endParaRPr lang="en-US" dirty="0"/>
          </a:p>
        </p:txBody>
      </p:sp>
      <p:sp>
        <p:nvSpPr>
          <p:cNvPr id="17" name="Slide Number Placeholder 3"/>
          <p:cNvSpPr txBox="1">
            <a:spLocks/>
          </p:cNvSpPr>
          <p:nvPr/>
        </p:nvSpPr>
        <p:spPr>
          <a:xfrm>
            <a:off x="8409632" y="4731990"/>
            <a:ext cx="626864" cy="273844"/>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rgbClr val="FFFFFF"/>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A9B232-9AE6-4280-9ED0-D612EA764B05}" type="slidenum">
              <a:rPr lang="en-US" smtClean="0"/>
              <a:pPr/>
              <a:t>13</a:t>
            </a:fld>
            <a:endParaRPr lang="en-US" dirty="0"/>
          </a:p>
        </p:txBody>
      </p:sp>
      <p:sp>
        <p:nvSpPr>
          <p:cNvPr id="18" name="Slide Number Placeholder 3">
            <a:extLst>
              <a:ext uri="{FF2B5EF4-FFF2-40B4-BE49-F238E27FC236}">
                <a16:creationId xmlns:a16="http://schemas.microsoft.com/office/drawing/2014/main" id="{693DBEEE-D697-AE4B-9FB0-4A169FEE1361}"/>
              </a:ext>
            </a:extLst>
          </p:cNvPr>
          <p:cNvSpPr txBox="1">
            <a:spLocks/>
          </p:cNvSpPr>
          <p:nvPr/>
        </p:nvSpPr>
        <p:spPr>
          <a:xfrm>
            <a:off x="8409632" y="4731990"/>
            <a:ext cx="626864" cy="273844"/>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rgbClr val="FFFFFF"/>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A9B232-9AE6-4280-9ED0-D612EA764B05}" type="slidenum">
              <a:rPr lang="en-US" smtClean="0"/>
              <a:pPr/>
              <a:t>13</a:t>
            </a:fld>
            <a:endParaRPr lang="en-US" dirty="0"/>
          </a:p>
        </p:txBody>
      </p:sp>
      <p:sp>
        <p:nvSpPr>
          <p:cNvPr id="19" name="Slide Number Placeholder 3">
            <a:extLst>
              <a:ext uri="{FF2B5EF4-FFF2-40B4-BE49-F238E27FC236}">
                <a16:creationId xmlns:a16="http://schemas.microsoft.com/office/drawing/2014/main" id="{693DBEEE-D697-AE4B-9FB0-4A169FEE1361}"/>
              </a:ext>
            </a:extLst>
          </p:cNvPr>
          <p:cNvSpPr txBox="1">
            <a:spLocks/>
          </p:cNvSpPr>
          <p:nvPr/>
        </p:nvSpPr>
        <p:spPr>
          <a:xfrm>
            <a:off x="8409632" y="4731990"/>
            <a:ext cx="626864" cy="273844"/>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rgbClr val="FFFFFF"/>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A9B232-9AE6-4280-9ED0-D612EA764B05}" type="slidenum">
              <a:rPr lang="en-US" smtClean="0"/>
              <a:pPr/>
              <a:t>13</a:t>
            </a:fld>
            <a:endParaRPr lang="en-US" dirty="0"/>
          </a:p>
        </p:txBody>
      </p:sp>
      <p:pic>
        <p:nvPicPr>
          <p:cNvPr id="20" name="Picture 19"/>
          <p:cNvPicPr>
            <a:picLocks noChangeAspect="1"/>
          </p:cNvPicPr>
          <p:nvPr/>
        </p:nvPicPr>
        <p:blipFill>
          <a:blip r:embed="rId3"/>
          <a:stretch>
            <a:fillRect/>
          </a:stretch>
        </p:blipFill>
        <p:spPr>
          <a:xfrm>
            <a:off x="5937662" y="0"/>
            <a:ext cx="3206338" cy="5143500"/>
          </a:xfrm>
          <a:prstGeom prst="rect">
            <a:avLst/>
          </a:prstGeom>
        </p:spPr>
      </p:pic>
      <p:sp>
        <p:nvSpPr>
          <p:cNvPr id="21" name="TextBox 4"/>
          <p:cNvSpPr txBox="1">
            <a:spLocks noChangeArrowheads="1"/>
          </p:cNvSpPr>
          <p:nvPr/>
        </p:nvSpPr>
        <p:spPr bwMode="auto">
          <a:xfrm>
            <a:off x="4576706" y="4868071"/>
            <a:ext cx="136095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ED174D"/>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ED174D"/>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ED174D"/>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ED174D"/>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ED174D"/>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ED174D"/>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ED174D"/>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ED174D"/>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ED174D"/>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spcBef>
                <a:spcPct val="0"/>
              </a:spcBef>
              <a:buClrTx/>
              <a:buFontTx/>
              <a:buNone/>
            </a:pPr>
            <a:r>
              <a:rPr lang="fi-FI" altLang="en-US" sz="1000" b="1" dirty="0" smtClean="0"/>
              <a:t>© </a:t>
            </a:r>
            <a:r>
              <a:rPr lang="fi-FI" altLang="en-US" sz="1000" dirty="0" smtClean="0"/>
              <a:t>Maanmittauslaitos</a:t>
            </a:r>
            <a:endParaRPr lang="en-US" altLang="en-US" sz="1000" dirty="0"/>
          </a:p>
        </p:txBody>
      </p:sp>
      <p:sp>
        <p:nvSpPr>
          <p:cNvPr id="22" name="TextBox 21"/>
          <p:cNvSpPr txBox="1"/>
          <p:nvPr/>
        </p:nvSpPr>
        <p:spPr>
          <a:xfrm flipH="1">
            <a:off x="6126306" y="2424385"/>
            <a:ext cx="1008112" cy="369332"/>
          </a:xfrm>
          <a:prstGeom prst="rect">
            <a:avLst/>
          </a:prstGeom>
          <a:noFill/>
        </p:spPr>
        <p:txBody>
          <a:bodyPr wrap="square" rtlCol="0">
            <a:spAutoFit/>
          </a:bodyPr>
          <a:lstStyle/>
          <a:p>
            <a:r>
              <a:rPr lang="en-US" dirty="0" smtClean="0">
                <a:solidFill>
                  <a:schemeClr val="bg1"/>
                </a:solidFill>
              </a:rPr>
              <a:t>WWTP</a:t>
            </a:r>
            <a:endParaRPr lang="en-US" dirty="0">
              <a:solidFill>
                <a:schemeClr val="bg1"/>
              </a:solidFill>
            </a:endParaRPr>
          </a:p>
        </p:txBody>
      </p:sp>
      <p:cxnSp>
        <p:nvCxnSpPr>
          <p:cNvPr id="23" name="Straight Arrow Connector 22"/>
          <p:cNvCxnSpPr/>
          <p:nvPr/>
        </p:nvCxnSpPr>
        <p:spPr>
          <a:xfrm flipV="1">
            <a:off x="7020272" y="1707654"/>
            <a:ext cx="760142" cy="716732"/>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93028483"/>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fi-FI" dirty="0" smtClean="0"/>
              <a:t>Tavoitteena kartoittaa uusien haitta-aineiden kulkeutumista jätevedenpuhdistamoilla sekä esiintymistä eteläisellä Saimaalla</a:t>
            </a:r>
          </a:p>
          <a:p>
            <a:pPr lvl="1"/>
            <a:r>
              <a:rPr lang="fi-FI" dirty="0" smtClean="0"/>
              <a:t>Mikromuovit</a:t>
            </a:r>
          </a:p>
          <a:p>
            <a:pPr lvl="1"/>
            <a:r>
              <a:rPr lang="fi-FI" dirty="0" smtClean="0"/>
              <a:t>Lääkeaineet</a:t>
            </a:r>
          </a:p>
          <a:p>
            <a:pPr lvl="1"/>
            <a:r>
              <a:rPr lang="fi-FI" dirty="0" smtClean="0"/>
              <a:t>Keinotekoiset makeutusaineet</a:t>
            </a:r>
          </a:p>
          <a:p>
            <a:pPr lvl="1"/>
            <a:r>
              <a:rPr lang="fi-FI" dirty="0" smtClean="0"/>
              <a:t>Palonestoaineet</a:t>
            </a:r>
          </a:p>
          <a:p>
            <a:pPr lvl="1"/>
            <a:r>
              <a:rPr lang="fi-FI" dirty="0" smtClean="0"/>
              <a:t>UV-suodattimet</a:t>
            </a:r>
            <a:endParaRPr lang="fi-FI" dirty="0"/>
          </a:p>
        </p:txBody>
      </p:sp>
      <p:sp>
        <p:nvSpPr>
          <p:cNvPr id="3" name="Title 2"/>
          <p:cNvSpPr>
            <a:spLocks noGrp="1"/>
          </p:cNvSpPr>
          <p:nvPr>
            <p:ph type="title"/>
          </p:nvPr>
        </p:nvSpPr>
        <p:spPr/>
        <p:txBody>
          <a:bodyPr>
            <a:normAutofit/>
          </a:bodyPr>
          <a:lstStyle/>
          <a:p>
            <a:r>
              <a:rPr lang="en-US" sz="2600" dirty="0" smtClean="0"/>
              <a:t>UUDET HAITTA-AINEET SAIMAALLA</a:t>
            </a:r>
            <a:endParaRPr lang="en-US" sz="2600" dirty="0"/>
          </a:p>
        </p:txBody>
      </p:sp>
      <p:sp>
        <p:nvSpPr>
          <p:cNvPr id="4" name="Slide Number Placeholder 3"/>
          <p:cNvSpPr>
            <a:spLocks noGrp="1"/>
          </p:cNvSpPr>
          <p:nvPr>
            <p:ph type="sldNum" sz="quarter" idx="4"/>
          </p:nvPr>
        </p:nvSpPr>
        <p:spPr/>
        <p:txBody>
          <a:bodyPr/>
          <a:lstStyle/>
          <a:p>
            <a:fld id="{67A9B232-9AE6-4280-9ED0-D612EA764B05}" type="slidenum">
              <a:rPr lang="en-US" smtClean="0"/>
              <a:pPr/>
              <a:t>14</a:t>
            </a:fld>
            <a:endParaRPr lang="en-US" dirty="0"/>
          </a:p>
        </p:txBody>
      </p:sp>
      <p:sp>
        <p:nvSpPr>
          <p:cNvPr id="5" name="Date Placeholder 4"/>
          <p:cNvSpPr>
            <a:spLocks noGrp="1"/>
          </p:cNvSpPr>
          <p:nvPr>
            <p:ph type="dt" sz="half" idx="2"/>
          </p:nvPr>
        </p:nvSpPr>
        <p:spPr/>
        <p:txBody>
          <a:bodyPr/>
          <a:lstStyle/>
          <a:p>
            <a:r>
              <a:rPr lang="en-US" dirty="0" smtClean="0"/>
              <a:t>5.6.2019</a:t>
            </a:r>
            <a:endParaRPr lang="en-US" dirty="0"/>
          </a:p>
        </p:txBody>
      </p:sp>
      <p:sp>
        <p:nvSpPr>
          <p:cNvPr id="6" name="Footer Placeholder 5"/>
          <p:cNvSpPr>
            <a:spLocks noGrp="1"/>
          </p:cNvSpPr>
          <p:nvPr>
            <p:ph type="ftr" sz="quarter" idx="3"/>
          </p:nvPr>
        </p:nvSpPr>
        <p:spPr/>
        <p:txBody>
          <a:bodyPr/>
          <a:lstStyle/>
          <a:p>
            <a:endParaRPr lang="en-US" dirty="0"/>
          </a:p>
        </p:txBody>
      </p:sp>
      <p:sp>
        <p:nvSpPr>
          <p:cNvPr id="7" name="Right Brace 6"/>
          <p:cNvSpPr/>
          <p:nvPr/>
        </p:nvSpPr>
        <p:spPr>
          <a:xfrm>
            <a:off x="4644009" y="1923678"/>
            <a:ext cx="332250" cy="1584176"/>
          </a:xfrm>
          <a:prstGeom prst="rightBrace">
            <a:avLst>
              <a:gd name="adj1" fmla="val 22910"/>
              <a:gd name="adj2" fmla="val 50000"/>
            </a:avLst>
          </a:prstGeom>
          <a:noFill/>
          <a:ln>
            <a:solidFill>
              <a:srgbClr val="40D52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TextBox 7"/>
          <p:cNvSpPr txBox="1"/>
          <p:nvPr/>
        </p:nvSpPr>
        <p:spPr>
          <a:xfrm>
            <a:off x="4976259" y="2531100"/>
            <a:ext cx="2155270" cy="369332"/>
          </a:xfrm>
          <a:prstGeom prst="rect">
            <a:avLst/>
          </a:prstGeom>
          <a:noFill/>
        </p:spPr>
        <p:txBody>
          <a:bodyPr wrap="none" rtlCol="0">
            <a:spAutoFit/>
          </a:bodyPr>
          <a:lstStyle/>
          <a:p>
            <a:r>
              <a:rPr lang="fi-FI" dirty="0" smtClean="0">
                <a:solidFill>
                  <a:schemeClr val="bg1"/>
                </a:solidFill>
              </a:rPr>
              <a:t>Valikoidut</a:t>
            </a:r>
            <a:r>
              <a:rPr lang="en-US" dirty="0" smtClean="0">
                <a:solidFill>
                  <a:schemeClr val="bg1"/>
                </a:solidFill>
              </a:rPr>
              <a:t> </a:t>
            </a:r>
            <a:r>
              <a:rPr lang="fi-FI" dirty="0" smtClean="0">
                <a:solidFill>
                  <a:schemeClr val="bg1"/>
                </a:solidFill>
              </a:rPr>
              <a:t>yhdisteet</a:t>
            </a:r>
            <a:endParaRPr lang="fi-FI" dirty="0">
              <a:solidFill>
                <a:schemeClr val="bg1"/>
              </a:solidFill>
            </a:endParaRPr>
          </a:p>
        </p:txBody>
      </p:sp>
    </p:spTree>
    <p:extLst>
      <p:ext uri="{BB962C8B-B14F-4D97-AF65-F5344CB8AC3E}">
        <p14:creationId xmlns:p14="http://schemas.microsoft.com/office/powerpoint/2010/main" val="2875720888"/>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fi-FI" dirty="0" smtClean="0"/>
              <a:t>Hankkeen toteutus vuosina 2020-2021</a:t>
            </a:r>
          </a:p>
          <a:p>
            <a:r>
              <a:rPr lang="fi-FI" dirty="0" smtClean="0"/>
              <a:t>Hankkeelle haettu rahoitusta toukokuun EAKR-haussa</a:t>
            </a:r>
          </a:p>
          <a:p>
            <a:r>
              <a:rPr lang="fi-FI" dirty="0" smtClean="0"/>
              <a:t>Yhteistyötahot</a:t>
            </a:r>
          </a:p>
          <a:p>
            <a:pPr lvl="1"/>
            <a:r>
              <a:rPr lang="fi-FI" dirty="0" smtClean="0"/>
              <a:t>Jätevedenpuhdistamot</a:t>
            </a:r>
          </a:p>
          <a:p>
            <a:pPr lvl="2"/>
            <a:r>
              <a:rPr lang="fi-FI" dirty="0" smtClean="0"/>
              <a:t>Mikkeli (Kenkävero/</a:t>
            </a:r>
            <a:r>
              <a:rPr lang="fi-FI" dirty="0" err="1" smtClean="0"/>
              <a:t>EcoSairila</a:t>
            </a:r>
            <a:r>
              <a:rPr lang="fi-FI" dirty="0" smtClean="0"/>
              <a:t>, Ristiina, Suomenniemi, Anttola)</a:t>
            </a:r>
          </a:p>
          <a:p>
            <a:pPr lvl="2"/>
            <a:r>
              <a:rPr lang="fi-FI" dirty="0" smtClean="0"/>
              <a:t>Savonlinna</a:t>
            </a:r>
          </a:p>
          <a:p>
            <a:pPr lvl="2"/>
            <a:r>
              <a:rPr lang="fi-FI" dirty="0" smtClean="0"/>
              <a:t>Puumala</a:t>
            </a:r>
          </a:p>
          <a:p>
            <a:pPr lvl="2"/>
            <a:r>
              <a:rPr lang="fi-FI" dirty="0" smtClean="0"/>
              <a:t>Savitaipale</a:t>
            </a:r>
          </a:p>
          <a:p>
            <a:pPr lvl="1"/>
            <a:r>
              <a:rPr lang="fi-FI" dirty="0" smtClean="0"/>
              <a:t>Yritykset</a:t>
            </a:r>
          </a:p>
          <a:p>
            <a:pPr lvl="2"/>
            <a:r>
              <a:rPr lang="fi-FI" dirty="0" smtClean="0"/>
              <a:t>Nanopar Oy</a:t>
            </a:r>
          </a:p>
          <a:p>
            <a:pPr lvl="2"/>
            <a:r>
              <a:rPr lang="fi-FI" dirty="0" smtClean="0"/>
              <a:t>Eco WWS Oy </a:t>
            </a:r>
            <a:endParaRPr lang="fi-FI" dirty="0"/>
          </a:p>
        </p:txBody>
      </p:sp>
      <p:sp>
        <p:nvSpPr>
          <p:cNvPr id="3" name="Title 2"/>
          <p:cNvSpPr>
            <a:spLocks noGrp="1"/>
          </p:cNvSpPr>
          <p:nvPr>
            <p:ph type="title"/>
          </p:nvPr>
        </p:nvSpPr>
        <p:spPr/>
        <p:txBody>
          <a:bodyPr>
            <a:normAutofit/>
          </a:bodyPr>
          <a:lstStyle/>
          <a:p>
            <a:r>
              <a:rPr lang="en-US" sz="2600" dirty="0" smtClean="0"/>
              <a:t>UUDET HAITTA-AINEET SAIMAALLA</a:t>
            </a:r>
            <a:endParaRPr lang="en-US" sz="2600" dirty="0"/>
          </a:p>
        </p:txBody>
      </p:sp>
      <p:sp>
        <p:nvSpPr>
          <p:cNvPr id="4" name="Slide Number Placeholder 3"/>
          <p:cNvSpPr>
            <a:spLocks noGrp="1"/>
          </p:cNvSpPr>
          <p:nvPr>
            <p:ph type="sldNum" sz="quarter" idx="4"/>
          </p:nvPr>
        </p:nvSpPr>
        <p:spPr/>
        <p:txBody>
          <a:bodyPr/>
          <a:lstStyle/>
          <a:p>
            <a:fld id="{67A9B232-9AE6-4280-9ED0-D612EA764B05}" type="slidenum">
              <a:rPr lang="en-US" smtClean="0"/>
              <a:pPr/>
              <a:t>15</a:t>
            </a:fld>
            <a:endParaRPr lang="en-US" dirty="0"/>
          </a:p>
        </p:txBody>
      </p:sp>
      <p:sp>
        <p:nvSpPr>
          <p:cNvPr id="5" name="Date Placeholder 4"/>
          <p:cNvSpPr>
            <a:spLocks noGrp="1"/>
          </p:cNvSpPr>
          <p:nvPr>
            <p:ph type="dt" sz="half" idx="2"/>
          </p:nvPr>
        </p:nvSpPr>
        <p:spPr/>
        <p:txBody>
          <a:bodyPr/>
          <a:lstStyle/>
          <a:p>
            <a:r>
              <a:rPr lang="en-US" dirty="0" smtClean="0"/>
              <a:t>5.6.2019</a:t>
            </a:r>
            <a:endParaRPr lang="en-US" dirty="0"/>
          </a:p>
        </p:txBody>
      </p:sp>
      <p:sp>
        <p:nvSpPr>
          <p:cNvPr id="6" name="Footer Placeholder 5"/>
          <p:cNvSpPr>
            <a:spLocks noGrp="1"/>
          </p:cNvSpPr>
          <p:nvPr>
            <p:ph type="ftr" sz="quarter" idx="3"/>
          </p:nvPr>
        </p:nvSpPr>
        <p:spPr/>
        <p:txBody>
          <a:bodyPr/>
          <a:lstStyle/>
          <a:p>
            <a:endParaRPr lang="en-US" dirty="0"/>
          </a:p>
        </p:txBody>
      </p:sp>
    </p:spTree>
    <p:extLst>
      <p:ext uri="{BB962C8B-B14F-4D97-AF65-F5344CB8AC3E}">
        <p14:creationId xmlns:p14="http://schemas.microsoft.com/office/powerpoint/2010/main" val="671486046"/>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3"/>
          <a:srcRect r="6234"/>
          <a:stretch/>
        </p:blipFill>
        <p:spPr>
          <a:xfrm>
            <a:off x="4788024" y="962801"/>
            <a:ext cx="4248472" cy="3481157"/>
          </a:xfrm>
          <a:prstGeom prst="rect">
            <a:avLst/>
          </a:prstGeom>
        </p:spPr>
      </p:pic>
      <p:sp>
        <p:nvSpPr>
          <p:cNvPr id="2" name="Content Placeholder 1"/>
          <p:cNvSpPr>
            <a:spLocks noGrp="1"/>
          </p:cNvSpPr>
          <p:nvPr>
            <p:ph idx="1"/>
          </p:nvPr>
        </p:nvSpPr>
        <p:spPr>
          <a:xfrm>
            <a:off x="611560" y="1200151"/>
            <a:ext cx="4032448" cy="2955775"/>
          </a:xfrm>
        </p:spPr>
        <p:txBody>
          <a:bodyPr>
            <a:normAutofit/>
          </a:bodyPr>
          <a:lstStyle/>
          <a:p>
            <a:r>
              <a:rPr lang="fi-FI" dirty="0" smtClean="0"/>
              <a:t>Aktiivilietelaitoksia</a:t>
            </a:r>
          </a:p>
          <a:p>
            <a:pPr marL="0" indent="0">
              <a:buNone/>
              <a:tabLst>
                <a:tab pos="361950" algn="l"/>
              </a:tabLst>
            </a:pPr>
            <a:r>
              <a:rPr lang="fi-FI" dirty="0" smtClean="0"/>
              <a:t>	+ </a:t>
            </a:r>
            <a:r>
              <a:rPr lang="fi-FI" dirty="0" err="1" smtClean="0"/>
              <a:t>EcoSairilan</a:t>
            </a:r>
            <a:r>
              <a:rPr lang="fi-FI" dirty="0" smtClean="0"/>
              <a:t> uusi MBR-laitos</a:t>
            </a:r>
          </a:p>
          <a:p>
            <a:r>
              <a:rPr lang="fi-FI" dirty="0" smtClean="0"/>
              <a:t>Eri menetelmien poistotehokkuuksien vertailu</a:t>
            </a:r>
          </a:p>
          <a:p>
            <a:pPr lvl="1"/>
            <a:r>
              <a:rPr lang="fi-FI" dirty="0" smtClean="0"/>
              <a:t>Jätevesi ja liete</a:t>
            </a:r>
          </a:p>
          <a:p>
            <a:r>
              <a:rPr lang="fi-FI" dirty="0" smtClean="0"/>
              <a:t>Lietteenkäsittelymenetelmät?</a:t>
            </a:r>
          </a:p>
          <a:p>
            <a:pPr lvl="1"/>
            <a:r>
              <a:rPr lang="fi-FI" dirty="0" smtClean="0"/>
              <a:t>Infrapunakuivaus</a:t>
            </a:r>
            <a:endParaRPr lang="fi-FI" dirty="0" smtClean="0"/>
          </a:p>
        </p:txBody>
      </p:sp>
      <p:sp>
        <p:nvSpPr>
          <p:cNvPr id="3" name="Title 2"/>
          <p:cNvSpPr>
            <a:spLocks noGrp="1"/>
          </p:cNvSpPr>
          <p:nvPr>
            <p:ph type="title"/>
          </p:nvPr>
        </p:nvSpPr>
        <p:spPr>
          <a:xfrm>
            <a:off x="611560" y="202332"/>
            <a:ext cx="7272808" cy="857250"/>
          </a:xfrm>
        </p:spPr>
        <p:txBody>
          <a:bodyPr>
            <a:normAutofit/>
          </a:bodyPr>
          <a:lstStyle/>
          <a:p>
            <a:r>
              <a:rPr lang="en-US" sz="2600" dirty="0" smtClean="0"/>
              <a:t>SAIMAAN JÄTEVEDENPUHDISTAMOT</a:t>
            </a:r>
            <a:endParaRPr lang="en-US" sz="2600" dirty="0"/>
          </a:p>
        </p:txBody>
      </p:sp>
      <p:sp>
        <p:nvSpPr>
          <p:cNvPr id="4" name="Slide Number Placeholder 3"/>
          <p:cNvSpPr>
            <a:spLocks noGrp="1"/>
          </p:cNvSpPr>
          <p:nvPr>
            <p:ph type="sldNum" sz="quarter" idx="4"/>
          </p:nvPr>
        </p:nvSpPr>
        <p:spPr/>
        <p:txBody>
          <a:bodyPr/>
          <a:lstStyle/>
          <a:p>
            <a:fld id="{67A9B232-9AE6-4280-9ED0-D612EA764B05}" type="slidenum">
              <a:rPr lang="en-US" smtClean="0"/>
              <a:pPr/>
              <a:t>16</a:t>
            </a:fld>
            <a:endParaRPr lang="en-US" dirty="0"/>
          </a:p>
        </p:txBody>
      </p:sp>
      <p:sp>
        <p:nvSpPr>
          <p:cNvPr id="5" name="Date Placeholder 4"/>
          <p:cNvSpPr>
            <a:spLocks noGrp="1"/>
          </p:cNvSpPr>
          <p:nvPr>
            <p:ph type="dt" sz="half" idx="2"/>
          </p:nvPr>
        </p:nvSpPr>
        <p:spPr/>
        <p:txBody>
          <a:bodyPr/>
          <a:lstStyle/>
          <a:p>
            <a:r>
              <a:rPr lang="en-US" dirty="0" smtClean="0"/>
              <a:t>5.6.2019</a:t>
            </a:r>
            <a:endParaRPr lang="en-US" dirty="0"/>
          </a:p>
        </p:txBody>
      </p:sp>
      <p:sp>
        <p:nvSpPr>
          <p:cNvPr id="6" name="Footer Placeholder 5"/>
          <p:cNvSpPr>
            <a:spLocks noGrp="1"/>
          </p:cNvSpPr>
          <p:nvPr>
            <p:ph type="ftr" sz="quarter" idx="3"/>
          </p:nvPr>
        </p:nvSpPr>
        <p:spPr/>
        <p:txBody>
          <a:bodyPr/>
          <a:lstStyle/>
          <a:p>
            <a:endParaRPr lang="en-US" dirty="0"/>
          </a:p>
        </p:txBody>
      </p:sp>
      <p:sp>
        <p:nvSpPr>
          <p:cNvPr id="8" name="Multiply 7"/>
          <p:cNvSpPr/>
          <p:nvPr/>
        </p:nvSpPr>
        <p:spPr>
          <a:xfrm>
            <a:off x="5436096" y="1940923"/>
            <a:ext cx="216024" cy="212377"/>
          </a:xfrm>
          <a:prstGeom prst="mathMultiply">
            <a:avLst>
              <a:gd name="adj1" fmla="val 13035"/>
            </a:avLst>
          </a:prstGeom>
          <a:solidFill>
            <a:srgbClr val="ED174D"/>
          </a:solidFill>
          <a:ln>
            <a:solidFill>
              <a:srgbClr val="ED17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Multiply 8"/>
          <p:cNvSpPr/>
          <p:nvPr/>
        </p:nvSpPr>
        <p:spPr>
          <a:xfrm>
            <a:off x="6004775" y="2190584"/>
            <a:ext cx="216024" cy="212377"/>
          </a:xfrm>
          <a:prstGeom prst="mathMultiply">
            <a:avLst>
              <a:gd name="adj1" fmla="val 13035"/>
            </a:avLst>
          </a:prstGeom>
          <a:solidFill>
            <a:srgbClr val="ED174D"/>
          </a:solidFill>
          <a:ln>
            <a:solidFill>
              <a:srgbClr val="ED17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Multiply 9"/>
          <p:cNvSpPr/>
          <p:nvPr/>
        </p:nvSpPr>
        <p:spPr>
          <a:xfrm>
            <a:off x="5414134" y="2341848"/>
            <a:ext cx="216024" cy="212377"/>
          </a:xfrm>
          <a:prstGeom prst="mathMultiply">
            <a:avLst>
              <a:gd name="adj1" fmla="val 13035"/>
            </a:avLst>
          </a:prstGeom>
          <a:solidFill>
            <a:srgbClr val="ED174D"/>
          </a:solidFill>
          <a:ln>
            <a:solidFill>
              <a:srgbClr val="ED17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Multiply 10"/>
          <p:cNvSpPr/>
          <p:nvPr/>
        </p:nvSpPr>
        <p:spPr>
          <a:xfrm>
            <a:off x="6072506" y="3411073"/>
            <a:ext cx="216024" cy="212377"/>
          </a:xfrm>
          <a:prstGeom prst="mathMultiply">
            <a:avLst>
              <a:gd name="adj1" fmla="val 13035"/>
            </a:avLst>
          </a:prstGeom>
          <a:solidFill>
            <a:srgbClr val="ED174D"/>
          </a:solidFill>
          <a:ln>
            <a:solidFill>
              <a:srgbClr val="ED17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Multiply 11"/>
          <p:cNvSpPr/>
          <p:nvPr/>
        </p:nvSpPr>
        <p:spPr>
          <a:xfrm>
            <a:off x="7884368" y="1197052"/>
            <a:ext cx="216024" cy="212377"/>
          </a:xfrm>
          <a:prstGeom prst="mathMultiply">
            <a:avLst>
              <a:gd name="adj1" fmla="val 13035"/>
            </a:avLst>
          </a:prstGeom>
          <a:solidFill>
            <a:srgbClr val="ED174D"/>
          </a:solidFill>
          <a:ln>
            <a:solidFill>
              <a:srgbClr val="ED17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Multiply 12"/>
          <p:cNvSpPr/>
          <p:nvPr/>
        </p:nvSpPr>
        <p:spPr>
          <a:xfrm>
            <a:off x="6835326" y="2349169"/>
            <a:ext cx="216024" cy="212377"/>
          </a:xfrm>
          <a:prstGeom prst="mathMultiply">
            <a:avLst>
              <a:gd name="adj1" fmla="val 13035"/>
            </a:avLst>
          </a:prstGeom>
          <a:solidFill>
            <a:srgbClr val="ED174D"/>
          </a:solidFill>
          <a:ln>
            <a:solidFill>
              <a:srgbClr val="ED17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4"/>
          <p:cNvSpPr txBox="1">
            <a:spLocks noChangeArrowheads="1"/>
          </p:cNvSpPr>
          <p:nvPr/>
        </p:nvSpPr>
        <p:spPr bwMode="auto">
          <a:xfrm>
            <a:off x="7311902" y="4731990"/>
            <a:ext cx="136095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ED174D"/>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ED174D"/>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ED174D"/>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ED174D"/>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ED174D"/>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ED174D"/>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ED174D"/>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ED174D"/>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ED174D"/>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spcBef>
                <a:spcPct val="0"/>
              </a:spcBef>
              <a:buClrTx/>
              <a:buFontTx/>
              <a:buNone/>
            </a:pPr>
            <a:r>
              <a:rPr lang="fi-FI" altLang="en-US" sz="1000" b="1" dirty="0" smtClean="0"/>
              <a:t>© </a:t>
            </a:r>
            <a:r>
              <a:rPr lang="fi-FI" altLang="en-US" sz="1000" dirty="0" smtClean="0"/>
              <a:t>Maanmittauslaitos</a:t>
            </a:r>
            <a:endParaRPr lang="en-US" altLang="en-US" sz="1000" dirty="0"/>
          </a:p>
        </p:txBody>
      </p:sp>
      <p:sp>
        <p:nvSpPr>
          <p:cNvPr id="16" name="Multiply 15"/>
          <p:cNvSpPr/>
          <p:nvPr/>
        </p:nvSpPr>
        <p:spPr>
          <a:xfrm>
            <a:off x="5684655" y="2931790"/>
            <a:ext cx="216024" cy="212377"/>
          </a:xfrm>
          <a:prstGeom prst="mathMultiply">
            <a:avLst>
              <a:gd name="adj1" fmla="val 13035"/>
            </a:avLst>
          </a:prstGeom>
          <a:solidFill>
            <a:srgbClr val="ED174D"/>
          </a:solidFill>
          <a:ln>
            <a:solidFill>
              <a:srgbClr val="ED17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949582"/>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1560" y="1200151"/>
            <a:ext cx="4104456" cy="2955775"/>
          </a:xfrm>
        </p:spPr>
        <p:txBody>
          <a:bodyPr>
            <a:normAutofit/>
          </a:bodyPr>
          <a:lstStyle/>
          <a:p>
            <a:r>
              <a:rPr lang="fi-FI" dirty="0" smtClean="0"/>
              <a:t>Jätevesien purkualueet</a:t>
            </a:r>
          </a:p>
          <a:p>
            <a:r>
              <a:rPr lang="fi-FI" dirty="0" smtClean="0"/>
              <a:t>Satama-alueiden lähistöt</a:t>
            </a:r>
          </a:p>
          <a:p>
            <a:r>
              <a:rPr lang="fi-FI" dirty="0" smtClean="0"/>
              <a:t>Ulappa-alueet</a:t>
            </a:r>
            <a:endParaRPr lang="fi-FI" dirty="0" smtClean="0"/>
          </a:p>
        </p:txBody>
      </p:sp>
      <p:sp>
        <p:nvSpPr>
          <p:cNvPr id="3" name="Title 2"/>
          <p:cNvSpPr>
            <a:spLocks noGrp="1"/>
          </p:cNvSpPr>
          <p:nvPr>
            <p:ph type="title"/>
          </p:nvPr>
        </p:nvSpPr>
        <p:spPr/>
        <p:txBody>
          <a:bodyPr>
            <a:normAutofit/>
          </a:bodyPr>
          <a:lstStyle/>
          <a:p>
            <a:r>
              <a:rPr lang="en-US" sz="2600" dirty="0" smtClean="0"/>
              <a:t>JÄRVIYMPÄRISTÖ</a:t>
            </a:r>
            <a:endParaRPr lang="en-US" sz="2600" dirty="0"/>
          </a:p>
        </p:txBody>
      </p:sp>
      <p:sp>
        <p:nvSpPr>
          <p:cNvPr id="4" name="Slide Number Placeholder 3"/>
          <p:cNvSpPr>
            <a:spLocks noGrp="1"/>
          </p:cNvSpPr>
          <p:nvPr>
            <p:ph type="sldNum" sz="quarter" idx="4"/>
          </p:nvPr>
        </p:nvSpPr>
        <p:spPr/>
        <p:txBody>
          <a:bodyPr/>
          <a:lstStyle/>
          <a:p>
            <a:fld id="{67A9B232-9AE6-4280-9ED0-D612EA764B05}" type="slidenum">
              <a:rPr lang="en-US" smtClean="0"/>
              <a:pPr/>
              <a:t>17</a:t>
            </a:fld>
            <a:endParaRPr lang="en-US" dirty="0"/>
          </a:p>
        </p:txBody>
      </p:sp>
      <p:sp>
        <p:nvSpPr>
          <p:cNvPr id="5" name="Date Placeholder 4"/>
          <p:cNvSpPr>
            <a:spLocks noGrp="1"/>
          </p:cNvSpPr>
          <p:nvPr>
            <p:ph type="dt" sz="half" idx="2"/>
          </p:nvPr>
        </p:nvSpPr>
        <p:spPr/>
        <p:txBody>
          <a:bodyPr/>
          <a:lstStyle/>
          <a:p>
            <a:r>
              <a:rPr lang="en-US" dirty="0" smtClean="0"/>
              <a:t>5.6.2019</a:t>
            </a:r>
            <a:endParaRPr lang="en-US" dirty="0"/>
          </a:p>
        </p:txBody>
      </p:sp>
      <p:sp>
        <p:nvSpPr>
          <p:cNvPr id="6" name="Footer Placeholder 5"/>
          <p:cNvSpPr>
            <a:spLocks noGrp="1"/>
          </p:cNvSpPr>
          <p:nvPr>
            <p:ph type="ftr" sz="quarter" idx="3"/>
          </p:nvPr>
        </p:nvSpPr>
        <p:spPr/>
        <p:txBody>
          <a:bodyPr/>
          <a:lstStyle/>
          <a:p>
            <a:endParaRPr lang="en-US" dirty="0"/>
          </a:p>
        </p:txBody>
      </p:sp>
      <p:pic>
        <p:nvPicPr>
          <p:cNvPr id="7" name="Picture 6"/>
          <p:cNvPicPr>
            <a:picLocks noChangeAspect="1"/>
          </p:cNvPicPr>
          <p:nvPr/>
        </p:nvPicPr>
        <p:blipFill rotWithShape="1">
          <a:blip r:embed="rId3"/>
          <a:srcRect r="6234"/>
          <a:stretch/>
        </p:blipFill>
        <p:spPr>
          <a:xfrm>
            <a:off x="4788024" y="962801"/>
            <a:ext cx="4248472" cy="3481157"/>
          </a:xfrm>
          <a:prstGeom prst="rect">
            <a:avLst/>
          </a:prstGeom>
        </p:spPr>
      </p:pic>
      <p:sp>
        <p:nvSpPr>
          <p:cNvPr id="8" name="Slide Number Placeholder 3"/>
          <p:cNvSpPr txBox="1">
            <a:spLocks/>
          </p:cNvSpPr>
          <p:nvPr/>
        </p:nvSpPr>
        <p:spPr>
          <a:xfrm>
            <a:off x="8409632" y="4731990"/>
            <a:ext cx="626864" cy="273844"/>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rgbClr val="FFFFFF"/>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A9B232-9AE6-4280-9ED0-D612EA764B05}" type="slidenum">
              <a:rPr lang="en-US" smtClean="0"/>
              <a:pPr/>
              <a:t>17</a:t>
            </a:fld>
            <a:endParaRPr lang="en-US" dirty="0"/>
          </a:p>
        </p:txBody>
      </p:sp>
      <p:sp>
        <p:nvSpPr>
          <p:cNvPr id="15" name="TextBox 4"/>
          <p:cNvSpPr txBox="1">
            <a:spLocks noChangeArrowheads="1"/>
          </p:cNvSpPr>
          <p:nvPr/>
        </p:nvSpPr>
        <p:spPr bwMode="auto">
          <a:xfrm>
            <a:off x="7311902" y="4731990"/>
            <a:ext cx="136095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ED174D"/>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ED174D"/>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ED174D"/>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ED174D"/>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ED174D"/>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ED174D"/>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ED174D"/>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ED174D"/>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ED174D"/>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spcBef>
                <a:spcPct val="0"/>
              </a:spcBef>
              <a:buClrTx/>
              <a:buFontTx/>
              <a:buNone/>
            </a:pPr>
            <a:r>
              <a:rPr lang="fi-FI" altLang="en-US" sz="1000" b="1" dirty="0" smtClean="0"/>
              <a:t>© </a:t>
            </a:r>
            <a:r>
              <a:rPr lang="fi-FI" altLang="en-US" sz="1000" dirty="0" smtClean="0"/>
              <a:t>Maanmittauslaitos</a:t>
            </a:r>
            <a:endParaRPr lang="en-US" altLang="en-US" sz="1000" dirty="0"/>
          </a:p>
        </p:txBody>
      </p:sp>
    </p:spTree>
    <p:extLst>
      <p:ext uri="{BB962C8B-B14F-4D97-AF65-F5344CB8AC3E}">
        <p14:creationId xmlns:p14="http://schemas.microsoft.com/office/powerpoint/2010/main" val="1491084792"/>
      </p:ext>
    </p:extLst>
  </p:cSld>
  <p:clrMapOvr>
    <a:masterClrMapping/>
  </p:clrMapOvr>
  <p:transition>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A5B700F-5229-E24C-AE18-C56B151588DE}"/>
              </a:ext>
            </a:extLst>
          </p:cNvPr>
          <p:cNvSpPr>
            <a:spLocks noGrp="1"/>
          </p:cNvSpPr>
          <p:nvPr>
            <p:ph idx="1"/>
          </p:nvPr>
        </p:nvSpPr>
        <p:spPr>
          <a:xfrm>
            <a:off x="611560" y="1200151"/>
            <a:ext cx="7798072" cy="2955775"/>
          </a:xfrm>
        </p:spPr>
        <p:txBody>
          <a:bodyPr>
            <a:normAutofit/>
          </a:bodyPr>
          <a:lstStyle/>
          <a:p>
            <a:r>
              <a:rPr lang="fi-FI" sz="1400" dirty="0" smtClean="0"/>
              <a:t>Lares</a:t>
            </a:r>
            <a:r>
              <a:rPr lang="fi-FI" sz="1400" dirty="0"/>
              <a:t>, M., </a:t>
            </a:r>
            <a:r>
              <a:rPr lang="fi-FI" sz="1400" dirty="0" err="1"/>
              <a:t>Ncibi</a:t>
            </a:r>
            <a:r>
              <a:rPr lang="fi-FI" sz="1400" dirty="0"/>
              <a:t>, M. C., Sillanpää, M. &amp; Sillanpää, M</a:t>
            </a:r>
            <a:r>
              <a:rPr lang="fi-FI" sz="1400" dirty="0" smtClean="0"/>
              <a:t>. </a:t>
            </a:r>
            <a:r>
              <a:rPr lang="fi-FI" sz="1400" dirty="0"/>
              <a:t>(</a:t>
            </a:r>
            <a:r>
              <a:rPr lang="fi-FI" sz="1400" dirty="0" smtClean="0"/>
              <a:t>2018): </a:t>
            </a:r>
            <a:r>
              <a:rPr lang="fi-FI" sz="1400" dirty="0" err="1"/>
              <a:t>Occurrence</a:t>
            </a:r>
            <a:r>
              <a:rPr lang="fi-FI" sz="1400" dirty="0"/>
              <a:t>, </a:t>
            </a:r>
            <a:r>
              <a:rPr lang="fi-FI" sz="1400" dirty="0" err="1"/>
              <a:t>identification</a:t>
            </a:r>
            <a:r>
              <a:rPr lang="fi-FI" sz="1400" dirty="0"/>
              <a:t> and </a:t>
            </a:r>
            <a:r>
              <a:rPr lang="fi-FI" sz="1400" dirty="0" err="1"/>
              <a:t>removal</a:t>
            </a:r>
            <a:r>
              <a:rPr lang="fi-FI" sz="1400" dirty="0"/>
              <a:t> of microplastic </a:t>
            </a:r>
            <a:r>
              <a:rPr lang="fi-FI" sz="1400" dirty="0" err="1"/>
              <a:t>particles</a:t>
            </a:r>
            <a:r>
              <a:rPr lang="fi-FI" sz="1400" dirty="0"/>
              <a:t> and </a:t>
            </a:r>
            <a:r>
              <a:rPr lang="fi-FI" sz="1400" dirty="0" err="1"/>
              <a:t>fibers</a:t>
            </a:r>
            <a:r>
              <a:rPr lang="fi-FI" sz="1400" dirty="0"/>
              <a:t> in </a:t>
            </a:r>
            <a:r>
              <a:rPr lang="fi-FI" sz="1400" dirty="0" err="1"/>
              <a:t>conventional</a:t>
            </a:r>
            <a:r>
              <a:rPr lang="fi-FI" sz="1400" dirty="0"/>
              <a:t> </a:t>
            </a:r>
            <a:r>
              <a:rPr lang="fi-FI" sz="1400" dirty="0" err="1"/>
              <a:t>activated</a:t>
            </a:r>
            <a:r>
              <a:rPr lang="fi-FI" sz="1400" dirty="0"/>
              <a:t> </a:t>
            </a:r>
            <a:r>
              <a:rPr lang="fi-FI" sz="1400" dirty="0" err="1"/>
              <a:t>sludge</a:t>
            </a:r>
            <a:r>
              <a:rPr lang="fi-FI" sz="1400" dirty="0"/>
              <a:t> </a:t>
            </a:r>
            <a:r>
              <a:rPr lang="fi-FI" sz="1400" dirty="0" err="1"/>
              <a:t>process</a:t>
            </a:r>
            <a:r>
              <a:rPr lang="fi-FI" sz="1400" dirty="0"/>
              <a:t> and </a:t>
            </a:r>
            <a:r>
              <a:rPr lang="fi-FI" sz="1400" dirty="0" err="1"/>
              <a:t>advanced</a:t>
            </a:r>
            <a:r>
              <a:rPr lang="fi-FI" sz="1400" dirty="0"/>
              <a:t> MBR </a:t>
            </a:r>
            <a:r>
              <a:rPr lang="fi-FI" sz="1400" dirty="0" err="1" smtClean="0"/>
              <a:t>technology</a:t>
            </a:r>
            <a:r>
              <a:rPr lang="fi-FI" sz="1400" dirty="0" smtClean="0"/>
              <a:t>. </a:t>
            </a:r>
            <a:r>
              <a:rPr lang="fi-FI" sz="1400" dirty="0" err="1" smtClean="0"/>
              <a:t>Water</a:t>
            </a:r>
            <a:r>
              <a:rPr lang="fi-FI" sz="1400" dirty="0" smtClean="0"/>
              <a:t> Res. 133: 236-246.</a:t>
            </a:r>
          </a:p>
          <a:p>
            <a:r>
              <a:rPr lang="fi-FI" sz="1400" dirty="0" err="1" smtClean="0"/>
              <a:t>PlasticsEurope</a:t>
            </a:r>
            <a:r>
              <a:rPr lang="fi-FI" sz="1400" dirty="0" smtClean="0"/>
              <a:t> </a:t>
            </a:r>
            <a:r>
              <a:rPr lang="fi-FI" sz="1400" dirty="0"/>
              <a:t>2017. </a:t>
            </a:r>
            <a:r>
              <a:rPr lang="fi-FI" sz="1400" dirty="0" err="1"/>
              <a:t>Plastics</a:t>
            </a:r>
            <a:r>
              <a:rPr lang="fi-FI" sz="1400" dirty="0"/>
              <a:t> – </a:t>
            </a:r>
            <a:r>
              <a:rPr lang="fi-FI" sz="1400" dirty="0" err="1"/>
              <a:t>the</a:t>
            </a:r>
            <a:r>
              <a:rPr lang="fi-FI" sz="1400" dirty="0"/>
              <a:t> </a:t>
            </a:r>
            <a:r>
              <a:rPr lang="fi-FI" sz="1400" dirty="0" err="1"/>
              <a:t>Facts</a:t>
            </a:r>
            <a:r>
              <a:rPr lang="fi-FI" sz="1400" dirty="0"/>
              <a:t> 2017. An </a:t>
            </a:r>
            <a:r>
              <a:rPr lang="fi-FI" sz="1400" dirty="0" err="1"/>
              <a:t>analysis</a:t>
            </a:r>
            <a:r>
              <a:rPr lang="fi-FI" sz="1400" dirty="0"/>
              <a:t> of European </a:t>
            </a:r>
            <a:r>
              <a:rPr lang="fi-FI" sz="1400" dirty="0" err="1"/>
              <a:t>plastics</a:t>
            </a:r>
            <a:r>
              <a:rPr lang="fi-FI" sz="1400" dirty="0"/>
              <a:t> </a:t>
            </a:r>
            <a:r>
              <a:rPr lang="fi-FI" sz="1400" dirty="0" err="1"/>
              <a:t>production</a:t>
            </a:r>
            <a:r>
              <a:rPr lang="fi-FI" sz="1400" dirty="0"/>
              <a:t>, </a:t>
            </a:r>
            <a:r>
              <a:rPr lang="fi-FI" sz="1400" dirty="0" err="1"/>
              <a:t>demand</a:t>
            </a:r>
            <a:r>
              <a:rPr lang="fi-FI" sz="1400" dirty="0"/>
              <a:t> and </a:t>
            </a:r>
            <a:r>
              <a:rPr lang="fi-FI" sz="1400" dirty="0" err="1"/>
              <a:t>waste</a:t>
            </a:r>
            <a:r>
              <a:rPr lang="fi-FI" sz="1400" dirty="0"/>
              <a:t> data</a:t>
            </a:r>
            <a:r>
              <a:rPr lang="fi-FI" sz="1400" dirty="0" smtClean="0"/>
              <a:t>.</a:t>
            </a:r>
          </a:p>
          <a:p>
            <a:r>
              <a:rPr lang="en-US" sz="1400" dirty="0" smtClean="0"/>
              <a:t>Setälä, </a:t>
            </a:r>
            <a:r>
              <a:rPr lang="en-US" sz="1400" dirty="0"/>
              <a:t>O., Fleming-</a:t>
            </a:r>
            <a:r>
              <a:rPr lang="en-US" sz="1400" dirty="0" err="1"/>
              <a:t>Lehtinen</a:t>
            </a:r>
            <a:r>
              <a:rPr lang="en-US" sz="1400" dirty="0"/>
              <a:t>, V., </a:t>
            </a:r>
            <a:r>
              <a:rPr lang="en-US" sz="1400" dirty="0" err="1"/>
              <a:t>Lehtiniemi</a:t>
            </a:r>
            <a:r>
              <a:rPr lang="en-US" sz="1400" dirty="0"/>
              <a:t>, M., 2014. Ingestion and transfer </a:t>
            </a:r>
            <a:r>
              <a:rPr lang="en-US" sz="1400" dirty="0" smtClean="0"/>
              <a:t>of microplastics </a:t>
            </a:r>
            <a:r>
              <a:rPr lang="en-US" sz="1400" dirty="0"/>
              <a:t>in the planktonic food web. </a:t>
            </a:r>
            <a:r>
              <a:rPr lang="en-US" sz="1400" dirty="0" smtClean="0"/>
              <a:t>Environ. </a:t>
            </a:r>
            <a:r>
              <a:rPr lang="en-US" sz="1400" dirty="0" err="1"/>
              <a:t>Pollut</a:t>
            </a:r>
            <a:r>
              <a:rPr lang="en-US" sz="1400" dirty="0"/>
              <a:t>. 185, </a:t>
            </a:r>
            <a:r>
              <a:rPr lang="en-US" sz="1400" dirty="0" smtClean="0"/>
              <a:t>77-83.</a:t>
            </a:r>
          </a:p>
          <a:p>
            <a:r>
              <a:rPr lang="en-US" sz="1400" dirty="0" err="1" smtClean="0"/>
              <a:t>Suomen</a:t>
            </a:r>
            <a:r>
              <a:rPr lang="en-US" sz="1400" dirty="0" smtClean="0"/>
              <a:t> </a:t>
            </a:r>
            <a:r>
              <a:rPr lang="en-US" sz="1400" dirty="0" err="1"/>
              <a:t>Ympäristökeskus</a:t>
            </a:r>
            <a:r>
              <a:rPr lang="en-US" sz="1400" dirty="0"/>
              <a:t>, SYKE Policy Brief, 2.3.2017. </a:t>
            </a:r>
            <a:r>
              <a:rPr lang="en-US" sz="1400" dirty="0" err="1"/>
              <a:t>Mikromuovit</a:t>
            </a:r>
            <a:r>
              <a:rPr lang="en-US" sz="1400" dirty="0"/>
              <a:t> </a:t>
            </a:r>
            <a:r>
              <a:rPr lang="en-US" sz="1400" dirty="0" err="1"/>
              <a:t>riski</a:t>
            </a:r>
            <a:r>
              <a:rPr lang="en-US" sz="1400" dirty="0"/>
              <a:t> </a:t>
            </a:r>
            <a:r>
              <a:rPr lang="en-US" sz="1400" dirty="0" err="1"/>
              <a:t>ympäristölle</a:t>
            </a:r>
            <a:r>
              <a:rPr lang="en-US" sz="1400" dirty="0"/>
              <a:t>. </a:t>
            </a:r>
            <a:r>
              <a:rPr lang="en-US" sz="1400" dirty="0" err="1"/>
              <a:t>Ladattavissa</a:t>
            </a:r>
            <a:r>
              <a:rPr lang="en-US" sz="1400" dirty="0"/>
              <a:t> </a:t>
            </a:r>
            <a:r>
              <a:rPr lang="fi-FI" sz="1400" dirty="0">
                <a:hlinkClick r:id="rId3"/>
              </a:rPr>
              <a:t>https://helda.helsinki.fi/handle/10138/177566</a:t>
            </a:r>
            <a:endParaRPr lang="fi-FI" sz="1400" dirty="0"/>
          </a:p>
          <a:p>
            <a:endParaRPr lang="fi-FI" sz="1400" dirty="0"/>
          </a:p>
          <a:p>
            <a:endParaRPr lang="fi-FI" sz="1400" dirty="0"/>
          </a:p>
        </p:txBody>
      </p:sp>
      <p:sp>
        <p:nvSpPr>
          <p:cNvPr id="10" name="Otsikko 9">
            <a:extLst>
              <a:ext uri="{FF2B5EF4-FFF2-40B4-BE49-F238E27FC236}">
                <a16:creationId xmlns:a16="http://schemas.microsoft.com/office/drawing/2014/main" id="{C907765F-A1ED-9C47-A0B8-758C2691FDEE}"/>
              </a:ext>
            </a:extLst>
          </p:cNvPr>
          <p:cNvSpPr>
            <a:spLocks noGrp="1"/>
          </p:cNvSpPr>
          <p:nvPr>
            <p:ph type="title"/>
          </p:nvPr>
        </p:nvSpPr>
        <p:spPr/>
        <p:txBody>
          <a:bodyPr>
            <a:normAutofit/>
          </a:bodyPr>
          <a:lstStyle/>
          <a:p>
            <a:r>
              <a:rPr lang="fi-FI" sz="2600" dirty="0" smtClean="0"/>
              <a:t>LÄHTEET</a:t>
            </a:r>
            <a:endParaRPr lang="fi-FI" sz="2600" dirty="0"/>
          </a:p>
        </p:txBody>
      </p:sp>
      <p:sp>
        <p:nvSpPr>
          <p:cNvPr id="4" name="Slide Number Placeholder 3">
            <a:extLst>
              <a:ext uri="{FF2B5EF4-FFF2-40B4-BE49-F238E27FC236}">
                <a16:creationId xmlns:a16="http://schemas.microsoft.com/office/drawing/2014/main" id="{693DBEEE-D697-AE4B-9FB0-4A169FEE1361}"/>
              </a:ext>
            </a:extLst>
          </p:cNvPr>
          <p:cNvSpPr>
            <a:spLocks noGrp="1"/>
          </p:cNvSpPr>
          <p:nvPr>
            <p:ph type="sldNum" sz="quarter" idx="4"/>
          </p:nvPr>
        </p:nvSpPr>
        <p:spPr/>
        <p:txBody>
          <a:bodyPr/>
          <a:lstStyle/>
          <a:p>
            <a:fld id="{67A9B232-9AE6-4280-9ED0-D612EA764B05}" type="slidenum">
              <a:rPr lang="en-US" smtClean="0"/>
              <a:pPr/>
              <a:t>18</a:t>
            </a:fld>
            <a:endParaRPr lang="en-US" dirty="0"/>
          </a:p>
        </p:txBody>
      </p:sp>
      <p:sp>
        <p:nvSpPr>
          <p:cNvPr id="5" name="Date Placeholder 4">
            <a:extLst>
              <a:ext uri="{FF2B5EF4-FFF2-40B4-BE49-F238E27FC236}">
                <a16:creationId xmlns:a16="http://schemas.microsoft.com/office/drawing/2014/main" id="{98ABC766-D56F-8444-9A65-F13AD9D69C72}"/>
              </a:ext>
            </a:extLst>
          </p:cNvPr>
          <p:cNvSpPr>
            <a:spLocks noGrp="1"/>
          </p:cNvSpPr>
          <p:nvPr>
            <p:ph type="dt" sz="half" idx="2"/>
          </p:nvPr>
        </p:nvSpPr>
        <p:spPr/>
        <p:txBody>
          <a:bodyPr/>
          <a:lstStyle/>
          <a:p>
            <a:r>
              <a:rPr lang="en-US" dirty="0" smtClean="0"/>
              <a:t>5.6.2019</a:t>
            </a:r>
            <a:endParaRPr lang="en-US" dirty="0"/>
          </a:p>
        </p:txBody>
      </p:sp>
      <p:sp>
        <p:nvSpPr>
          <p:cNvPr id="6" name="Footer Placeholder 5">
            <a:extLst>
              <a:ext uri="{FF2B5EF4-FFF2-40B4-BE49-F238E27FC236}">
                <a16:creationId xmlns:a16="http://schemas.microsoft.com/office/drawing/2014/main" id="{3209FF34-5E2F-7A45-847E-B1B71B329040}"/>
              </a:ext>
            </a:extLst>
          </p:cNvPr>
          <p:cNvSpPr>
            <a:spLocks noGrp="1"/>
          </p:cNvSpPr>
          <p:nvPr>
            <p:ph type="ftr" sz="quarter" idx="3"/>
          </p:nvPr>
        </p:nvSpPr>
        <p:spPr/>
        <p:txBody>
          <a:bodyPr/>
          <a:lstStyle/>
          <a:p>
            <a:endParaRPr lang="en-US" dirty="0"/>
          </a:p>
        </p:txBody>
      </p:sp>
    </p:spTree>
    <p:extLst>
      <p:ext uri="{BB962C8B-B14F-4D97-AF65-F5344CB8AC3E}">
        <p14:creationId xmlns:p14="http://schemas.microsoft.com/office/powerpoint/2010/main" val="1968596839"/>
      </p:ext>
    </p:extLst>
  </p:cSld>
  <p:clrMapOvr>
    <a:masterClrMapping/>
  </p:clrMapOvr>
  <p:transition>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037952"/>
      </p:ext>
    </p:extLst>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79472" y="267494"/>
            <a:ext cx="6040281" cy="1152556"/>
          </a:xfrm>
        </p:spPr>
        <p:txBody>
          <a:bodyPr/>
          <a:lstStyle/>
          <a:p>
            <a:pPr algn="ctr"/>
            <a:r>
              <a:rPr lang="en-US" sz="3200" dirty="0" err="1" smtClean="0">
                <a:solidFill>
                  <a:srgbClr val="005A9E"/>
                </a:solidFill>
              </a:rPr>
              <a:t>Mikromuovit</a:t>
            </a:r>
            <a:r>
              <a:rPr lang="en-US" sz="3200" dirty="0" smtClean="0">
                <a:solidFill>
                  <a:srgbClr val="005A9E"/>
                </a:solidFill>
              </a:rPr>
              <a:t> </a:t>
            </a:r>
            <a:r>
              <a:rPr lang="en-US" sz="3200" dirty="0" err="1" smtClean="0">
                <a:solidFill>
                  <a:srgbClr val="005A9E"/>
                </a:solidFill>
              </a:rPr>
              <a:t>jätevesissä</a:t>
            </a:r>
            <a:r>
              <a:rPr lang="en-US" sz="3200" dirty="0" smtClean="0">
                <a:solidFill>
                  <a:srgbClr val="005A9E"/>
                </a:solidFill>
              </a:rPr>
              <a:t> ja </a:t>
            </a:r>
            <a:r>
              <a:rPr lang="en-US" sz="3200" dirty="0" err="1" smtClean="0">
                <a:solidFill>
                  <a:srgbClr val="005A9E"/>
                </a:solidFill>
              </a:rPr>
              <a:t>järviympäristössä</a:t>
            </a:r>
            <a:r>
              <a:rPr lang="en-US" sz="3200" dirty="0" smtClean="0">
                <a:solidFill>
                  <a:srgbClr val="005A9E"/>
                </a:solidFill>
              </a:rPr>
              <a:t> </a:t>
            </a:r>
            <a:r>
              <a:rPr lang="en-US" sz="3200" dirty="0" err="1" smtClean="0">
                <a:solidFill>
                  <a:srgbClr val="005A9E"/>
                </a:solidFill>
              </a:rPr>
              <a:t>Saimaalla</a:t>
            </a:r>
            <a:endParaRPr lang="en-US" sz="3200" dirty="0">
              <a:solidFill>
                <a:srgbClr val="005A9E"/>
              </a:solidFill>
            </a:endParaRPr>
          </a:p>
        </p:txBody>
      </p:sp>
      <p:sp>
        <p:nvSpPr>
          <p:cNvPr id="4" name="Date Placeholder 3"/>
          <p:cNvSpPr>
            <a:spLocks noGrp="1"/>
          </p:cNvSpPr>
          <p:nvPr>
            <p:ph type="dt" sz="half" idx="2"/>
          </p:nvPr>
        </p:nvSpPr>
        <p:spPr>
          <a:xfrm>
            <a:off x="611560" y="4725640"/>
            <a:ext cx="1440160" cy="273844"/>
          </a:xfrm>
        </p:spPr>
        <p:txBody>
          <a:bodyPr/>
          <a:lstStyle/>
          <a:p>
            <a:r>
              <a:rPr lang="en-US" dirty="0" smtClean="0"/>
              <a:t>5.6.2019</a:t>
            </a:r>
            <a:endParaRPr lang="en-US" dirty="0"/>
          </a:p>
        </p:txBody>
      </p:sp>
      <p:sp>
        <p:nvSpPr>
          <p:cNvPr id="5" name="Footer Placeholder 4"/>
          <p:cNvSpPr>
            <a:spLocks noGrp="1"/>
          </p:cNvSpPr>
          <p:nvPr>
            <p:ph type="ftr" sz="quarter" idx="3"/>
          </p:nvPr>
        </p:nvSpPr>
        <p:spPr>
          <a:xfrm>
            <a:off x="1755297" y="1275606"/>
            <a:ext cx="5688632" cy="720080"/>
          </a:xfrm>
        </p:spPr>
        <p:txBody>
          <a:bodyPr/>
          <a:lstStyle/>
          <a:p>
            <a:r>
              <a:rPr lang="en-US" sz="1800" b="1" dirty="0" smtClean="0">
                <a:solidFill>
                  <a:schemeClr val="bg1"/>
                </a:solidFill>
              </a:rPr>
              <a:t>Mirka Lares, LUT-</a:t>
            </a:r>
            <a:r>
              <a:rPr lang="en-US" sz="1800" b="1" dirty="0" err="1" smtClean="0">
                <a:solidFill>
                  <a:schemeClr val="bg1"/>
                </a:solidFill>
              </a:rPr>
              <a:t>yliopisto</a:t>
            </a:r>
            <a:r>
              <a:rPr lang="en-US" sz="1800" b="1" dirty="0" smtClean="0">
                <a:solidFill>
                  <a:schemeClr val="bg1"/>
                </a:solidFill>
              </a:rPr>
              <a:t>, </a:t>
            </a:r>
            <a:r>
              <a:rPr lang="en-US" sz="1800" b="1" dirty="0" err="1" smtClean="0">
                <a:solidFill>
                  <a:schemeClr val="bg1"/>
                </a:solidFill>
              </a:rPr>
              <a:t>Vihreän</a:t>
            </a:r>
            <a:r>
              <a:rPr lang="en-US" sz="1800" b="1" dirty="0" smtClean="0">
                <a:solidFill>
                  <a:schemeClr val="bg1"/>
                </a:solidFill>
              </a:rPr>
              <a:t> </a:t>
            </a:r>
            <a:r>
              <a:rPr lang="en-US" sz="1800" b="1" dirty="0" err="1" smtClean="0">
                <a:solidFill>
                  <a:schemeClr val="bg1"/>
                </a:solidFill>
              </a:rPr>
              <a:t>kemian</a:t>
            </a:r>
            <a:r>
              <a:rPr lang="en-US" sz="1800" b="1" dirty="0" smtClean="0">
                <a:solidFill>
                  <a:schemeClr val="bg1"/>
                </a:solidFill>
              </a:rPr>
              <a:t> </a:t>
            </a:r>
            <a:r>
              <a:rPr lang="en-US" sz="1800" b="1" dirty="0" err="1" smtClean="0">
                <a:solidFill>
                  <a:schemeClr val="bg1"/>
                </a:solidFill>
              </a:rPr>
              <a:t>osasto</a:t>
            </a:r>
            <a:endParaRPr lang="en-US" sz="1800" b="1" dirty="0">
              <a:solidFill>
                <a:schemeClr val="bg1"/>
              </a:solidFill>
            </a:endParaRPr>
          </a:p>
        </p:txBody>
      </p:sp>
      <p:sp>
        <p:nvSpPr>
          <p:cNvPr id="6" name="Slide Number Placeholder 5"/>
          <p:cNvSpPr>
            <a:spLocks noGrp="1"/>
          </p:cNvSpPr>
          <p:nvPr>
            <p:ph type="sldNum" sz="quarter" idx="4"/>
          </p:nvPr>
        </p:nvSpPr>
        <p:spPr/>
        <p:txBody>
          <a:bodyPr/>
          <a:lstStyle/>
          <a:p>
            <a:fld id="{67A9B232-9AE6-4280-9ED0-D612EA764B05}" type="slidenum">
              <a:rPr lang="en-US" smtClean="0"/>
              <a:pPr/>
              <a:t>2</a:t>
            </a:fld>
            <a:endParaRPr lang="en-US" dirty="0"/>
          </a:p>
        </p:txBody>
      </p:sp>
    </p:spTree>
    <p:extLst>
      <p:ext uri="{BB962C8B-B14F-4D97-AF65-F5344CB8AC3E}">
        <p14:creationId xmlns:p14="http://schemas.microsoft.com/office/powerpoint/2010/main" val="4128761160"/>
      </p:ext>
    </p:extLst>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isällön paikkamerkki 10">
            <a:extLst>
              <a:ext uri="{FF2B5EF4-FFF2-40B4-BE49-F238E27FC236}">
                <a16:creationId xmlns:a16="http://schemas.microsoft.com/office/drawing/2014/main" id="{AEA910A6-4AF7-C64C-BFD6-4633D393F773}"/>
              </a:ext>
            </a:extLst>
          </p:cNvPr>
          <p:cNvSpPr>
            <a:spLocks noGrp="1"/>
          </p:cNvSpPr>
          <p:nvPr>
            <p:ph idx="1"/>
          </p:nvPr>
        </p:nvSpPr>
        <p:spPr/>
        <p:txBody>
          <a:bodyPr>
            <a:normAutofit fontScale="92500" lnSpcReduction="20000"/>
          </a:bodyPr>
          <a:lstStyle/>
          <a:p>
            <a:r>
              <a:rPr lang="fi-FI" sz="1600" dirty="0" smtClean="0"/>
              <a:t>1…20 µm - </a:t>
            </a:r>
            <a:r>
              <a:rPr lang="fi-FI" sz="1600" dirty="0"/>
              <a:t>5 mm kokoisia </a:t>
            </a:r>
            <a:r>
              <a:rPr lang="fi-FI" sz="1600" dirty="0" smtClean="0"/>
              <a:t>muovipartikkeleita</a:t>
            </a:r>
          </a:p>
          <a:p>
            <a:r>
              <a:rPr lang="fi-FI" sz="1600" dirty="0" smtClean="0"/>
              <a:t>Lukuisia polymeerejä</a:t>
            </a:r>
          </a:p>
          <a:p>
            <a:pPr lvl="1"/>
            <a:r>
              <a:rPr lang="fi-FI" sz="1600" dirty="0" smtClean="0"/>
              <a:t>Yleisimmät PP, PE, PVC, PUR, PET ja PS (</a:t>
            </a:r>
            <a:r>
              <a:rPr lang="fi-FI" sz="1600" dirty="0" err="1" smtClean="0"/>
              <a:t>PlasticsEurope</a:t>
            </a:r>
            <a:r>
              <a:rPr lang="fi-FI" sz="1600" dirty="0" smtClean="0"/>
              <a:t> 2017)</a:t>
            </a:r>
          </a:p>
          <a:p>
            <a:pPr lvl="1"/>
            <a:r>
              <a:rPr lang="fi-FI" sz="1600" dirty="0" smtClean="0"/>
              <a:t>Öljy- tai biopohjaisia</a:t>
            </a:r>
          </a:p>
          <a:p>
            <a:r>
              <a:rPr lang="fi-FI" sz="1600" dirty="0" smtClean="0"/>
              <a:t>Erilaisia muotoja</a:t>
            </a:r>
          </a:p>
          <a:p>
            <a:pPr lvl="1"/>
            <a:r>
              <a:rPr lang="fi-FI" sz="1600" dirty="0" smtClean="0"/>
              <a:t>Fragmentteja, pallomaisia, kalvoja ja kuituja</a:t>
            </a:r>
          </a:p>
          <a:p>
            <a:pPr lvl="1"/>
            <a:endParaRPr lang="fi-FI" sz="1600" dirty="0"/>
          </a:p>
          <a:p>
            <a:r>
              <a:rPr lang="fi-FI" sz="1600" dirty="0" smtClean="0"/>
              <a:t>Päästölähteitä</a:t>
            </a:r>
          </a:p>
          <a:p>
            <a:pPr lvl="1"/>
            <a:r>
              <a:rPr lang="fi-FI" sz="1600" dirty="0" smtClean="0"/>
              <a:t>Liikenne (renkaat, tiemerkintämassat)</a:t>
            </a:r>
          </a:p>
          <a:p>
            <a:pPr lvl="1"/>
            <a:r>
              <a:rPr lang="fi-FI" sz="1600" dirty="0" smtClean="0"/>
              <a:t>Jätevedet (synteettiset tekstiilit, kosmetiikka, kuluminen)</a:t>
            </a:r>
          </a:p>
          <a:p>
            <a:pPr lvl="1"/>
            <a:r>
              <a:rPr lang="fi-FI" sz="1600" dirty="0" smtClean="0"/>
              <a:t>Roskaaminen</a:t>
            </a:r>
          </a:p>
          <a:p>
            <a:pPr lvl="1"/>
            <a:r>
              <a:rPr lang="fi-FI" sz="1600" dirty="0"/>
              <a:t>Tarkoituksella tuotetut mikromuovit (</a:t>
            </a:r>
            <a:r>
              <a:rPr lang="fi-FI" sz="1600" dirty="0" smtClean="0"/>
              <a:t>teollisuus)</a:t>
            </a:r>
            <a:endParaRPr lang="fi-FI" sz="1600" dirty="0"/>
          </a:p>
          <a:p>
            <a:pPr lvl="1"/>
            <a:endParaRPr lang="fi-FI" sz="1600" dirty="0" smtClean="0"/>
          </a:p>
          <a:p>
            <a:endParaRPr lang="fi-FI" sz="1600" dirty="0"/>
          </a:p>
        </p:txBody>
      </p:sp>
      <p:sp>
        <p:nvSpPr>
          <p:cNvPr id="8" name="Otsikko 7">
            <a:extLst>
              <a:ext uri="{FF2B5EF4-FFF2-40B4-BE49-F238E27FC236}">
                <a16:creationId xmlns:a16="http://schemas.microsoft.com/office/drawing/2014/main" id="{449676E5-13A4-DA4F-B69D-AEFA981DF486}"/>
              </a:ext>
            </a:extLst>
          </p:cNvPr>
          <p:cNvSpPr>
            <a:spLocks noGrp="1"/>
          </p:cNvSpPr>
          <p:nvPr>
            <p:ph type="title"/>
          </p:nvPr>
        </p:nvSpPr>
        <p:spPr/>
        <p:txBody>
          <a:bodyPr>
            <a:normAutofit/>
          </a:bodyPr>
          <a:lstStyle/>
          <a:p>
            <a:r>
              <a:rPr lang="fi-FI" sz="2600" dirty="0" smtClean="0"/>
              <a:t>MITÄ MIKROMUOVIT OVAT?</a:t>
            </a:r>
            <a:endParaRPr lang="fi-FI" sz="2600" dirty="0"/>
          </a:p>
        </p:txBody>
      </p:sp>
      <p:sp>
        <p:nvSpPr>
          <p:cNvPr id="4" name="Slide Number Placeholder 3">
            <a:extLst>
              <a:ext uri="{FF2B5EF4-FFF2-40B4-BE49-F238E27FC236}">
                <a16:creationId xmlns:a16="http://schemas.microsoft.com/office/drawing/2014/main" id="{693DBEEE-D697-AE4B-9FB0-4A169FEE1361}"/>
              </a:ext>
            </a:extLst>
          </p:cNvPr>
          <p:cNvSpPr>
            <a:spLocks noGrp="1"/>
          </p:cNvSpPr>
          <p:nvPr>
            <p:ph type="sldNum" sz="quarter" idx="4"/>
          </p:nvPr>
        </p:nvSpPr>
        <p:spPr/>
        <p:txBody>
          <a:bodyPr/>
          <a:lstStyle/>
          <a:p>
            <a:fld id="{67A9B232-9AE6-4280-9ED0-D612EA764B05}" type="slidenum">
              <a:rPr lang="en-US" smtClean="0"/>
              <a:pPr/>
              <a:t>3</a:t>
            </a:fld>
            <a:endParaRPr lang="en-US" dirty="0"/>
          </a:p>
        </p:txBody>
      </p:sp>
      <p:sp>
        <p:nvSpPr>
          <p:cNvPr id="5" name="Date Placeholder 4">
            <a:extLst>
              <a:ext uri="{FF2B5EF4-FFF2-40B4-BE49-F238E27FC236}">
                <a16:creationId xmlns:a16="http://schemas.microsoft.com/office/drawing/2014/main" id="{98ABC766-D56F-8444-9A65-F13AD9D69C72}"/>
              </a:ext>
            </a:extLst>
          </p:cNvPr>
          <p:cNvSpPr>
            <a:spLocks noGrp="1"/>
          </p:cNvSpPr>
          <p:nvPr>
            <p:ph type="dt" sz="half" idx="2"/>
          </p:nvPr>
        </p:nvSpPr>
        <p:spPr/>
        <p:txBody>
          <a:bodyPr/>
          <a:lstStyle/>
          <a:p>
            <a:r>
              <a:rPr lang="en-US" dirty="0" smtClean="0"/>
              <a:t>5.6.2019</a:t>
            </a:r>
            <a:endParaRPr lang="en-US" dirty="0"/>
          </a:p>
        </p:txBody>
      </p:sp>
      <p:sp>
        <p:nvSpPr>
          <p:cNvPr id="6" name="Footer Placeholder 5">
            <a:extLst>
              <a:ext uri="{FF2B5EF4-FFF2-40B4-BE49-F238E27FC236}">
                <a16:creationId xmlns:a16="http://schemas.microsoft.com/office/drawing/2014/main" id="{3209FF34-5E2F-7A45-847E-B1B71B329040}"/>
              </a:ext>
            </a:extLst>
          </p:cNvPr>
          <p:cNvSpPr>
            <a:spLocks noGrp="1"/>
          </p:cNvSpPr>
          <p:nvPr>
            <p:ph type="ftr" sz="quarter" idx="3"/>
          </p:nvPr>
        </p:nvSpPr>
        <p:spPr/>
        <p:txBody>
          <a:bodyPr/>
          <a:lstStyle/>
          <a:p>
            <a:endParaRPr lang="en-US" dirty="0"/>
          </a:p>
        </p:txBody>
      </p:sp>
    </p:spTree>
    <p:extLst>
      <p:ext uri="{BB962C8B-B14F-4D97-AF65-F5344CB8AC3E}">
        <p14:creationId xmlns:p14="http://schemas.microsoft.com/office/powerpoint/2010/main" val="2785494560"/>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isällön paikkamerkki 10">
            <a:extLst>
              <a:ext uri="{FF2B5EF4-FFF2-40B4-BE49-F238E27FC236}">
                <a16:creationId xmlns:a16="http://schemas.microsoft.com/office/drawing/2014/main" id="{AEA910A6-4AF7-C64C-BFD6-4633D393F773}"/>
              </a:ext>
            </a:extLst>
          </p:cNvPr>
          <p:cNvSpPr>
            <a:spLocks noGrp="1"/>
          </p:cNvSpPr>
          <p:nvPr>
            <p:ph idx="1"/>
          </p:nvPr>
        </p:nvSpPr>
        <p:spPr>
          <a:xfrm>
            <a:off x="611560" y="1063229"/>
            <a:ext cx="4176464" cy="3308721"/>
          </a:xfrm>
        </p:spPr>
        <p:txBody>
          <a:bodyPr>
            <a:noAutofit/>
          </a:bodyPr>
          <a:lstStyle/>
          <a:p>
            <a:r>
              <a:rPr lang="fi-FI" sz="1600" dirty="0" smtClean="0"/>
              <a:t>Kiihtyvä muovien tuotanto</a:t>
            </a:r>
          </a:p>
          <a:p>
            <a:pPr lvl="1"/>
            <a:r>
              <a:rPr lang="fi-FI" sz="1600" dirty="0" smtClean="0"/>
              <a:t>2015: 322 milj. tonnia </a:t>
            </a:r>
          </a:p>
          <a:p>
            <a:pPr marL="457200" lvl="1" indent="0">
              <a:buNone/>
            </a:pPr>
            <a:r>
              <a:rPr lang="fi-FI" sz="1600" dirty="0">
                <a:sym typeface="Wingdings" panose="05000000000000000000" pitchFamily="2" charset="2"/>
              </a:rPr>
              <a:t>	</a:t>
            </a:r>
            <a:r>
              <a:rPr lang="fi-FI" sz="1600" dirty="0" smtClean="0">
                <a:sym typeface="Wingdings" panose="05000000000000000000" pitchFamily="2" charset="2"/>
              </a:rPr>
              <a:t> </a:t>
            </a:r>
            <a:r>
              <a:rPr lang="fi-FI" sz="1600" dirty="0" smtClean="0"/>
              <a:t>2050: &gt; 600 milj. tonnia</a:t>
            </a:r>
          </a:p>
          <a:p>
            <a:r>
              <a:rPr lang="fi-FI" sz="1600" dirty="0" smtClean="0"/>
              <a:t>Muovit suunniteltu kestämään</a:t>
            </a:r>
          </a:p>
          <a:p>
            <a:pPr lvl="1"/>
            <a:r>
              <a:rPr lang="fi-FI" sz="1600" dirty="0" smtClean="0"/>
              <a:t>Väärin kierrätettyinä kestävät myös ympäristössä</a:t>
            </a:r>
          </a:p>
          <a:p>
            <a:r>
              <a:rPr lang="fi-FI" sz="1600" dirty="0" smtClean="0"/>
              <a:t>Kertyvät meriin </a:t>
            </a:r>
            <a:r>
              <a:rPr lang="fi-FI" sz="1600" dirty="0" smtClean="0">
                <a:sym typeface="Wingdings" panose="05000000000000000000" pitchFamily="2" charset="2"/>
              </a:rPr>
              <a:t> va</a:t>
            </a:r>
            <a:r>
              <a:rPr lang="fi-FI" sz="1600" dirty="0" smtClean="0"/>
              <a:t>ltamerten suuret jätepyörteet</a:t>
            </a:r>
          </a:p>
          <a:p>
            <a:pPr lvl="1"/>
            <a:r>
              <a:rPr lang="fi-FI" sz="1600" dirty="0" smtClean="0"/>
              <a:t>Järvet ja joet?</a:t>
            </a:r>
          </a:p>
          <a:p>
            <a:pPr lvl="1"/>
            <a:r>
              <a:rPr lang="fi-FI" sz="1600" dirty="0" smtClean="0"/>
              <a:t>Maaperä?</a:t>
            </a:r>
          </a:p>
        </p:txBody>
      </p:sp>
      <p:sp>
        <p:nvSpPr>
          <p:cNvPr id="8" name="Otsikko 7">
            <a:extLst>
              <a:ext uri="{FF2B5EF4-FFF2-40B4-BE49-F238E27FC236}">
                <a16:creationId xmlns:a16="http://schemas.microsoft.com/office/drawing/2014/main" id="{449676E5-13A4-DA4F-B69D-AEFA981DF486}"/>
              </a:ext>
            </a:extLst>
          </p:cNvPr>
          <p:cNvSpPr>
            <a:spLocks noGrp="1"/>
          </p:cNvSpPr>
          <p:nvPr>
            <p:ph type="title"/>
          </p:nvPr>
        </p:nvSpPr>
        <p:spPr/>
        <p:txBody>
          <a:bodyPr>
            <a:normAutofit/>
          </a:bodyPr>
          <a:lstStyle/>
          <a:p>
            <a:r>
              <a:rPr lang="fi-FI" sz="2600" dirty="0" smtClean="0"/>
              <a:t>OVATKO (MIKRO)MUOVIT ONGELMA?</a:t>
            </a:r>
            <a:endParaRPr lang="fi-FI" sz="2600" dirty="0"/>
          </a:p>
        </p:txBody>
      </p:sp>
      <p:sp>
        <p:nvSpPr>
          <p:cNvPr id="4" name="Slide Number Placeholder 3">
            <a:extLst>
              <a:ext uri="{FF2B5EF4-FFF2-40B4-BE49-F238E27FC236}">
                <a16:creationId xmlns:a16="http://schemas.microsoft.com/office/drawing/2014/main" id="{693DBEEE-D697-AE4B-9FB0-4A169FEE1361}"/>
              </a:ext>
            </a:extLst>
          </p:cNvPr>
          <p:cNvSpPr>
            <a:spLocks noGrp="1"/>
          </p:cNvSpPr>
          <p:nvPr>
            <p:ph type="sldNum" sz="quarter" idx="4"/>
          </p:nvPr>
        </p:nvSpPr>
        <p:spPr/>
        <p:txBody>
          <a:bodyPr/>
          <a:lstStyle/>
          <a:p>
            <a:fld id="{67A9B232-9AE6-4280-9ED0-D612EA764B05}" type="slidenum">
              <a:rPr lang="en-US" smtClean="0"/>
              <a:pPr/>
              <a:t>4</a:t>
            </a:fld>
            <a:endParaRPr lang="en-US" dirty="0"/>
          </a:p>
        </p:txBody>
      </p:sp>
      <p:sp>
        <p:nvSpPr>
          <p:cNvPr id="5" name="Date Placeholder 4">
            <a:extLst>
              <a:ext uri="{FF2B5EF4-FFF2-40B4-BE49-F238E27FC236}">
                <a16:creationId xmlns:a16="http://schemas.microsoft.com/office/drawing/2014/main" id="{98ABC766-D56F-8444-9A65-F13AD9D69C72}"/>
              </a:ext>
            </a:extLst>
          </p:cNvPr>
          <p:cNvSpPr>
            <a:spLocks noGrp="1"/>
          </p:cNvSpPr>
          <p:nvPr>
            <p:ph type="dt" sz="half" idx="2"/>
          </p:nvPr>
        </p:nvSpPr>
        <p:spPr/>
        <p:txBody>
          <a:bodyPr/>
          <a:lstStyle/>
          <a:p>
            <a:r>
              <a:rPr lang="en-US" dirty="0" smtClean="0"/>
              <a:t>5.6.2019</a:t>
            </a:r>
            <a:endParaRPr lang="en-US" dirty="0"/>
          </a:p>
        </p:txBody>
      </p:sp>
      <p:sp>
        <p:nvSpPr>
          <p:cNvPr id="6" name="Footer Placeholder 5">
            <a:extLst>
              <a:ext uri="{FF2B5EF4-FFF2-40B4-BE49-F238E27FC236}">
                <a16:creationId xmlns:a16="http://schemas.microsoft.com/office/drawing/2014/main" id="{3209FF34-5E2F-7A45-847E-B1B71B329040}"/>
              </a:ext>
            </a:extLst>
          </p:cNvPr>
          <p:cNvSpPr>
            <a:spLocks noGrp="1"/>
          </p:cNvSpPr>
          <p:nvPr>
            <p:ph type="ftr" sz="quarter" idx="3"/>
          </p:nvPr>
        </p:nvSpPr>
        <p:spPr/>
        <p:txBody>
          <a:bodyPr/>
          <a:lstStyle/>
          <a:p>
            <a:endParaRPr lang="en-US" dirty="0"/>
          </a:p>
        </p:txBody>
      </p:sp>
      <p:pic>
        <p:nvPicPr>
          <p:cNvPr id="7" name="Picture 6"/>
          <p:cNvPicPr>
            <a:picLocks noChangeAspect="1"/>
          </p:cNvPicPr>
          <p:nvPr/>
        </p:nvPicPr>
        <p:blipFill rotWithShape="1">
          <a:blip r:embed="rId3" cstate="print"/>
          <a:srcRect t="12766" b="1856"/>
          <a:stretch/>
        </p:blipFill>
        <p:spPr>
          <a:xfrm>
            <a:off x="4868812" y="915566"/>
            <a:ext cx="3879652" cy="3312368"/>
          </a:xfrm>
          <a:prstGeom prst="rect">
            <a:avLst/>
          </a:prstGeom>
        </p:spPr>
      </p:pic>
    </p:spTree>
    <p:extLst>
      <p:ext uri="{BB962C8B-B14F-4D97-AF65-F5344CB8AC3E}">
        <p14:creationId xmlns:p14="http://schemas.microsoft.com/office/powerpoint/2010/main" val="2442841438"/>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isällön paikkamerkki 10">
            <a:extLst>
              <a:ext uri="{FF2B5EF4-FFF2-40B4-BE49-F238E27FC236}">
                <a16:creationId xmlns:a16="http://schemas.microsoft.com/office/drawing/2014/main" id="{AEA910A6-4AF7-C64C-BFD6-4633D393F773}"/>
              </a:ext>
            </a:extLst>
          </p:cNvPr>
          <p:cNvSpPr>
            <a:spLocks noGrp="1"/>
          </p:cNvSpPr>
          <p:nvPr>
            <p:ph idx="1"/>
          </p:nvPr>
        </p:nvSpPr>
        <p:spPr>
          <a:xfrm>
            <a:off x="611560" y="1063229"/>
            <a:ext cx="7272808" cy="3308721"/>
          </a:xfrm>
        </p:spPr>
        <p:txBody>
          <a:bodyPr>
            <a:noAutofit/>
          </a:bodyPr>
          <a:lstStyle/>
          <a:p>
            <a:r>
              <a:rPr lang="fi-FI" sz="1600" dirty="0" smtClean="0"/>
              <a:t>Vaikutukset eliöihin ja ihmiseen?</a:t>
            </a:r>
          </a:p>
          <a:p>
            <a:pPr lvl="1"/>
            <a:r>
              <a:rPr lang="fi-FI" sz="1600" dirty="0" smtClean="0"/>
              <a:t>Fyysiset ongelmat, kuten takertuminen tai kylläisyydentunne</a:t>
            </a:r>
          </a:p>
          <a:p>
            <a:pPr lvl="1"/>
            <a:r>
              <a:rPr lang="fi-FI" sz="1600" dirty="0"/>
              <a:t>Vaikuttavat muiden </a:t>
            </a:r>
            <a:r>
              <a:rPr lang="fi-FI" sz="1600" dirty="0" smtClean="0"/>
              <a:t>haitta-aineiden ja mikrobien </a:t>
            </a:r>
            <a:r>
              <a:rPr lang="fi-FI" sz="1600" dirty="0"/>
              <a:t>kulkeutumiseen</a:t>
            </a:r>
          </a:p>
          <a:p>
            <a:pPr lvl="1"/>
            <a:r>
              <a:rPr lang="fi-FI" sz="1600" dirty="0" smtClean="0"/>
              <a:t>Kulkeutuvat ravintoketjussa (Setälä et al. 2014)</a:t>
            </a:r>
          </a:p>
        </p:txBody>
      </p:sp>
      <p:sp>
        <p:nvSpPr>
          <p:cNvPr id="8" name="Otsikko 7">
            <a:extLst>
              <a:ext uri="{FF2B5EF4-FFF2-40B4-BE49-F238E27FC236}">
                <a16:creationId xmlns:a16="http://schemas.microsoft.com/office/drawing/2014/main" id="{449676E5-13A4-DA4F-B69D-AEFA981DF486}"/>
              </a:ext>
            </a:extLst>
          </p:cNvPr>
          <p:cNvSpPr>
            <a:spLocks noGrp="1"/>
          </p:cNvSpPr>
          <p:nvPr>
            <p:ph type="title"/>
          </p:nvPr>
        </p:nvSpPr>
        <p:spPr/>
        <p:txBody>
          <a:bodyPr>
            <a:normAutofit/>
          </a:bodyPr>
          <a:lstStyle/>
          <a:p>
            <a:r>
              <a:rPr lang="fi-FI" sz="2600" dirty="0" smtClean="0"/>
              <a:t>OVATKO (MIKRO)MUOVIT ONGELMA?</a:t>
            </a:r>
            <a:endParaRPr lang="fi-FI" sz="2600" dirty="0"/>
          </a:p>
        </p:txBody>
      </p:sp>
      <p:sp>
        <p:nvSpPr>
          <p:cNvPr id="4" name="Slide Number Placeholder 3">
            <a:extLst>
              <a:ext uri="{FF2B5EF4-FFF2-40B4-BE49-F238E27FC236}">
                <a16:creationId xmlns:a16="http://schemas.microsoft.com/office/drawing/2014/main" id="{693DBEEE-D697-AE4B-9FB0-4A169FEE1361}"/>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A9B232-9AE6-4280-9ED0-D612EA764B05}" type="slidenum">
              <a:rPr kumimoji="0" lang="en-US" sz="1000" b="0" i="0" u="none" strike="noStrike" kern="1200" cap="none" spc="0" normalizeH="0" baseline="0" noProof="0" smtClean="0">
                <a:ln>
                  <a:noFill/>
                </a:ln>
                <a:solidFill>
                  <a:srgbClr val="FFFFFF"/>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000" b="0" i="0" u="none" strike="noStrike" kern="1200" cap="none" spc="0" normalizeH="0" baseline="0" noProof="0" dirty="0">
              <a:ln>
                <a:noFill/>
              </a:ln>
              <a:solidFill>
                <a:srgbClr val="FFFFFF"/>
              </a:solidFill>
              <a:effectLst/>
              <a:uLnTx/>
              <a:uFillTx/>
              <a:latin typeface="Arial" pitchFamily="34" charset="0"/>
              <a:ea typeface="+mn-ea"/>
              <a:cs typeface="Arial" pitchFamily="34" charset="0"/>
            </a:endParaRPr>
          </a:p>
        </p:txBody>
      </p:sp>
      <p:pic>
        <p:nvPicPr>
          <p:cNvPr id="10" name="Picture 9"/>
          <p:cNvPicPr>
            <a:picLocks noChangeAspect="1"/>
          </p:cNvPicPr>
          <p:nvPr/>
        </p:nvPicPr>
        <p:blipFill>
          <a:blip r:embed="rId3" cstate="print"/>
          <a:stretch>
            <a:fillRect/>
          </a:stretch>
        </p:blipFill>
        <p:spPr>
          <a:xfrm>
            <a:off x="2581133" y="2571751"/>
            <a:ext cx="1314084" cy="1976382"/>
          </a:xfrm>
          <a:prstGeom prst="rect">
            <a:avLst/>
          </a:prstGeom>
        </p:spPr>
      </p:pic>
      <p:pic>
        <p:nvPicPr>
          <p:cNvPr id="13" name="Picture 12"/>
          <p:cNvPicPr>
            <a:picLocks noChangeAspect="1"/>
          </p:cNvPicPr>
          <p:nvPr/>
        </p:nvPicPr>
        <p:blipFill rotWithShape="1">
          <a:blip r:embed="rId4" cstate="print"/>
          <a:srcRect l="7716" t="63793" r="11265"/>
          <a:stretch/>
        </p:blipFill>
        <p:spPr>
          <a:xfrm>
            <a:off x="6844091" y="2581790"/>
            <a:ext cx="1976381" cy="1976381"/>
          </a:xfrm>
          <a:prstGeom prst="rect">
            <a:avLst/>
          </a:prstGeom>
        </p:spPr>
      </p:pic>
      <p:pic>
        <p:nvPicPr>
          <p:cNvPr id="14" name="Picture 13"/>
          <p:cNvPicPr>
            <a:picLocks noChangeAspect="1"/>
          </p:cNvPicPr>
          <p:nvPr/>
        </p:nvPicPr>
        <p:blipFill rotWithShape="1">
          <a:blip r:embed="rId5" cstate="print"/>
          <a:srcRect l="9375" t="31399" b="39222"/>
          <a:stretch/>
        </p:blipFill>
        <p:spPr>
          <a:xfrm>
            <a:off x="4008655" y="2583606"/>
            <a:ext cx="2721998" cy="1974565"/>
          </a:xfrm>
          <a:prstGeom prst="rect">
            <a:avLst/>
          </a:prstGeom>
        </p:spPr>
      </p:pic>
      <p:sp>
        <p:nvSpPr>
          <p:cNvPr id="19" name="TextBox 18"/>
          <p:cNvSpPr txBox="1"/>
          <p:nvPr/>
        </p:nvSpPr>
        <p:spPr>
          <a:xfrm>
            <a:off x="137692" y="4575822"/>
            <a:ext cx="8106716" cy="584775"/>
          </a:xfrm>
          <a:prstGeom prst="rect">
            <a:avLst/>
          </a:prstGeom>
          <a:noFill/>
        </p:spPr>
        <p:txBody>
          <a:bodyPr wrap="square" rtlCol="0">
            <a:spAutoFit/>
          </a:bodyPr>
          <a:lstStyle/>
          <a:p>
            <a:r>
              <a:rPr lang="fi-FI" sz="800" dirty="0" smtClean="0"/>
              <a:t>Kuvat vasemmalta oikealle:</a:t>
            </a:r>
          </a:p>
          <a:p>
            <a:r>
              <a:rPr lang="fi-FI" sz="800" dirty="0"/>
              <a:t>© </a:t>
            </a:r>
            <a:r>
              <a:rPr lang="fi-FI" sz="800" dirty="0" smtClean="0"/>
              <a:t>naturepl.com </a:t>
            </a:r>
            <a:r>
              <a:rPr lang="fi-FI" sz="800" dirty="0"/>
              <a:t>/ John </a:t>
            </a:r>
            <a:r>
              <a:rPr lang="fi-FI" sz="800" dirty="0" err="1"/>
              <a:t>Cancalosi</a:t>
            </a:r>
            <a:r>
              <a:rPr lang="fi-FI" sz="800" dirty="0"/>
              <a:t> / WWF</a:t>
            </a:r>
          </a:p>
          <a:p>
            <a:r>
              <a:rPr lang="fi-FI" sz="800" dirty="0" smtClean="0"/>
              <a:t>© </a:t>
            </a:r>
            <a:r>
              <a:rPr lang="fi-FI" sz="800" dirty="0" err="1"/>
              <a:t>Marine</a:t>
            </a:r>
            <a:r>
              <a:rPr lang="fi-FI" sz="800" dirty="0"/>
              <a:t> </a:t>
            </a:r>
            <a:r>
              <a:rPr lang="fi-FI" sz="800" dirty="0" err="1"/>
              <a:t>Mammal</a:t>
            </a:r>
            <a:r>
              <a:rPr lang="fi-FI" sz="800" dirty="0"/>
              <a:t> Center, </a:t>
            </a:r>
            <a:r>
              <a:rPr lang="fi-FI" sz="800" dirty="0" err="1"/>
              <a:t>Sausalito</a:t>
            </a:r>
            <a:r>
              <a:rPr lang="fi-FI" sz="800" dirty="0"/>
              <a:t>, </a:t>
            </a:r>
            <a:r>
              <a:rPr lang="fi-FI" sz="800" dirty="0" smtClean="0"/>
              <a:t>CA</a:t>
            </a:r>
          </a:p>
          <a:p>
            <a:r>
              <a:rPr lang="fi-FI" sz="800" dirty="0"/>
              <a:t>© Setälä et al. 2014. </a:t>
            </a:r>
            <a:r>
              <a:rPr lang="fi-FI" sz="800" dirty="0" err="1"/>
              <a:t>Ingestion</a:t>
            </a:r>
            <a:r>
              <a:rPr lang="fi-FI" sz="800" dirty="0"/>
              <a:t> and </a:t>
            </a:r>
            <a:r>
              <a:rPr lang="fi-FI" sz="800" dirty="0" err="1"/>
              <a:t>transfer</a:t>
            </a:r>
            <a:r>
              <a:rPr lang="fi-FI" sz="800" dirty="0"/>
              <a:t> of microplastics in </a:t>
            </a:r>
            <a:r>
              <a:rPr lang="fi-FI" sz="800" dirty="0" err="1"/>
              <a:t>the</a:t>
            </a:r>
            <a:r>
              <a:rPr lang="fi-FI" sz="800" dirty="0"/>
              <a:t> </a:t>
            </a:r>
            <a:r>
              <a:rPr lang="fi-FI" sz="800" dirty="0" err="1"/>
              <a:t>planktonic</a:t>
            </a:r>
            <a:r>
              <a:rPr lang="fi-FI" sz="800" dirty="0"/>
              <a:t> food </a:t>
            </a:r>
            <a:r>
              <a:rPr lang="fi-FI" sz="800" dirty="0" err="1"/>
              <a:t>web</a:t>
            </a:r>
            <a:r>
              <a:rPr lang="fi-FI" sz="800" dirty="0"/>
              <a:t>. </a:t>
            </a:r>
            <a:r>
              <a:rPr lang="fi-FI" sz="800" dirty="0" err="1"/>
              <a:t>Environmental</a:t>
            </a:r>
            <a:r>
              <a:rPr lang="fi-FI" sz="800" dirty="0"/>
              <a:t> </a:t>
            </a:r>
            <a:r>
              <a:rPr lang="fi-FI" sz="800" dirty="0" err="1"/>
              <a:t>Pollution</a:t>
            </a:r>
            <a:r>
              <a:rPr lang="fi-FI" sz="800" dirty="0"/>
              <a:t> 185, 77-83</a:t>
            </a:r>
            <a:r>
              <a:rPr lang="fi-FI" sz="800" dirty="0" smtClean="0"/>
              <a:t>.</a:t>
            </a:r>
            <a:endParaRPr lang="fi-FI" sz="800" dirty="0"/>
          </a:p>
        </p:txBody>
      </p:sp>
      <p:pic>
        <p:nvPicPr>
          <p:cNvPr id="3" name="Picture 2"/>
          <p:cNvPicPr>
            <a:picLocks noChangeAspect="1"/>
          </p:cNvPicPr>
          <p:nvPr/>
        </p:nvPicPr>
        <p:blipFill rotWithShape="1">
          <a:blip r:embed="rId6" cstate="print">
            <a:extLst>
              <a:ext uri="{28A0092B-C50C-407E-A947-70E740481C1C}">
                <a14:useLocalDpi xmlns:a14="http://schemas.microsoft.com/office/drawing/2010/main" val="0"/>
              </a:ext>
            </a:extLst>
          </a:blip>
          <a:srcRect l="23349" r="12440"/>
          <a:stretch/>
        </p:blipFill>
        <p:spPr>
          <a:xfrm>
            <a:off x="357157" y="2571751"/>
            <a:ext cx="2106927" cy="1968769"/>
          </a:xfrm>
          <a:prstGeom prst="rect">
            <a:avLst/>
          </a:prstGeom>
        </p:spPr>
      </p:pic>
    </p:spTree>
    <p:extLst>
      <p:ext uri="{BB962C8B-B14F-4D97-AF65-F5344CB8AC3E}">
        <p14:creationId xmlns:p14="http://schemas.microsoft.com/office/powerpoint/2010/main" val="7502919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tsikko 7">
            <a:extLst>
              <a:ext uri="{FF2B5EF4-FFF2-40B4-BE49-F238E27FC236}">
                <a16:creationId xmlns:a16="http://schemas.microsoft.com/office/drawing/2014/main" id="{449676E5-13A4-DA4F-B69D-AEFA981DF486}"/>
              </a:ext>
            </a:extLst>
          </p:cNvPr>
          <p:cNvSpPr>
            <a:spLocks noGrp="1"/>
          </p:cNvSpPr>
          <p:nvPr>
            <p:ph type="title"/>
          </p:nvPr>
        </p:nvSpPr>
        <p:spPr>
          <a:xfrm>
            <a:off x="611560" y="205979"/>
            <a:ext cx="7344816" cy="857250"/>
          </a:xfrm>
        </p:spPr>
        <p:txBody>
          <a:bodyPr>
            <a:noAutofit/>
          </a:bodyPr>
          <a:lstStyle/>
          <a:p>
            <a:r>
              <a:rPr lang="fi-FI" sz="2600" dirty="0" smtClean="0"/>
              <a:t>MIKROMUOVITUTKIMUS LUT-YLIOPISTOSSA</a:t>
            </a:r>
            <a:endParaRPr lang="fi-FI" sz="2600" dirty="0"/>
          </a:p>
        </p:txBody>
      </p:sp>
      <p:sp>
        <p:nvSpPr>
          <p:cNvPr id="4" name="Slide Number Placeholder 3">
            <a:extLst>
              <a:ext uri="{FF2B5EF4-FFF2-40B4-BE49-F238E27FC236}">
                <a16:creationId xmlns:a16="http://schemas.microsoft.com/office/drawing/2014/main" id="{693DBEEE-D697-AE4B-9FB0-4A169FEE1361}"/>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A9B232-9AE6-4280-9ED0-D612EA764B05}" type="slidenum">
              <a:rPr kumimoji="0" lang="en-US" sz="1000" b="0" i="0" u="none" strike="noStrike" kern="1200" cap="none" spc="0" normalizeH="0" baseline="0" noProof="0" smtClean="0">
                <a:ln>
                  <a:noFill/>
                </a:ln>
                <a:solidFill>
                  <a:srgbClr val="FFFFFF"/>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000" b="0" i="0" u="none" strike="noStrike" kern="1200" cap="none" spc="0" normalizeH="0" baseline="0" noProof="0" dirty="0">
              <a:ln>
                <a:noFill/>
              </a:ln>
              <a:solidFill>
                <a:srgbClr val="FFFFFF"/>
              </a:solidFill>
              <a:effectLst/>
              <a:uLnTx/>
              <a:uFillTx/>
              <a:latin typeface="Arial" pitchFamily="34" charset="0"/>
              <a:ea typeface="+mn-ea"/>
              <a:cs typeface="Arial" pitchFamily="34" charset="0"/>
            </a:endParaRPr>
          </a:p>
        </p:txBody>
      </p:sp>
      <p:sp>
        <p:nvSpPr>
          <p:cNvPr id="5" name="Date Placeholder 4">
            <a:extLst>
              <a:ext uri="{FF2B5EF4-FFF2-40B4-BE49-F238E27FC236}">
                <a16:creationId xmlns:a16="http://schemas.microsoft.com/office/drawing/2014/main" id="{98ABC766-D56F-8444-9A65-F13AD9D69C72}"/>
              </a:ext>
            </a:extLst>
          </p:cNvPr>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white"/>
                </a:solidFill>
                <a:effectLst/>
                <a:uLnTx/>
                <a:uFillTx/>
                <a:latin typeface="Arial" pitchFamily="34" charset="0"/>
                <a:ea typeface="+mn-ea"/>
                <a:cs typeface="Arial" pitchFamily="34" charset="0"/>
              </a:rPr>
              <a:t>5.6.2019</a:t>
            </a:r>
            <a:endParaRPr kumimoji="0" lang="en-US" sz="1000" b="0"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sp>
        <p:nvSpPr>
          <p:cNvPr id="6" name="Footer Placeholder 5">
            <a:extLst>
              <a:ext uri="{FF2B5EF4-FFF2-40B4-BE49-F238E27FC236}">
                <a16:creationId xmlns:a16="http://schemas.microsoft.com/office/drawing/2014/main" id="{3209FF34-5E2F-7A45-847E-B1B71B329040}"/>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FF"/>
              </a:solidFill>
              <a:effectLst/>
              <a:uLnTx/>
              <a:uFillTx/>
              <a:latin typeface="Arial" pitchFamily="34" charset="0"/>
              <a:ea typeface="+mn-ea"/>
              <a:cs typeface="Arial" pitchFamily="34" charset="0"/>
            </a:endParaRPr>
          </a:p>
        </p:txBody>
      </p:sp>
      <p:sp>
        <p:nvSpPr>
          <p:cNvPr id="7" name="Sisällön paikkamerkki 10">
            <a:extLst>
              <a:ext uri="{FF2B5EF4-FFF2-40B4-BE49-F238E27FC236}">
                <a16:creationId xmlns:a16="http://schemas.microsoft.com/office/drawing/2014/main" id="{AEA910A6-4AF7-C64C-BFD6-4633D393F773}"/>
              </a:ext>
            </a:extLst>
          </p:cNvPr>
          <p:cNvSpPr txBox="1">
            <a:spLocks/>
          </p:cNvSpPr>
          <p:nvPr/>
        </p:nvSpPr>
        <p:spPr>
          <a:xfrm>
            <a:off x="611560" y="1200151"/>
            <a:ext cx="7787208" cy="295577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40D520"/>
              </a:buClr>
              <a:buFont typeface="Wingdings" charset="2"/>
              <a:buChar char="§"/>
              <a:defRPr sz="1800" kern="1200">
                <a:solidFill>
                  <a:schemeClr val="bg1"/>
                </a:solidFill>
                <a:latin typeface="Arial" pitchFamily="34" charset="0"/>
                <a:ea typeface="+mn-ea"/>
                <a:cs typeface="Arial" pitchFamily="34" charset="0"/>
              </a:defRPr>
            </a:lvl1pPr>
            <a:lvl2pPr marL="742950" indent="-285750" algn="l" defTabSz="914400" rtl="0" eaLnBrk="1" latinLnBrk="0" hangingPunct="1">
              <a:spcBef>
                <a:spcPct val="20000"/>
              </a:spcBef>
              <a:buClr>
                <a:srgbClr val="40D520"/>
              </a:buClr>
              <a:buFont typeface="Arial" pitchFamily="34" charset="0"/>
              <a:buChar char="−"/>
              <a:defRPr sz="1800" kern="1200">
                <a:solidFill>
                  <a:schemeClr val="bg1"/>
                </a:solidFill>
                <a:latin typeface="Arial" pitchFamily="34" charset="0"/>
                <a:ea typeface="+mn-ea"/>
                <a:cs typeface="Arial" pitchFamily="34" charset="0"/>
              </a:defRPr>
            </a:lvl2pPr>
            <a:lvl3pPr marL="1143000" indent="-228600" algn="l" defTabSz="914400" rtl="0" eaLnBrk="1" latinLnBrk="0" hangingPunct="1">
              <a:spcBef>
                <a:spcPct val="20000"/>
              </a:spcBef>
              <a:buClr>
                <a:srgbClr val="40D520"/>
              </a:buClr>
              <a:buFont typeface="Arial"/>
              <a:buChar char="•"/>
              <a:defRPr sz="1800" kern="1200">
                <a:solidFill>
                  <a:schemeClr val="bg1"/>
                </a:solidFill>
                <a:latin typeface="Arial" pitchFamily="34" charset="0"/>
                <a:ea typeface="+mn-ea"/>
                <a:cs typeface="Arial" pitchFamily="34" charset="0"/>
              </a:defRPr>
            </a:lvl3pPr>
            <a:lvl4pPr marL="1600200" indent="-228600" algn="l" defTabSz="914400" rtl="0" eaLnBrk="1" latinLnBrk="0" hangingPunct="1">
              <a:spcBef>
                <a:spcPct val="20000"/>
              </a:spcBef>
              <a:buClr>
                <a:srgbClr val="40D520"/>
              </a:buClr>
              <a:buFont typeface="Wingdings" charset="2"/>
              <a:buChar char="§"/>
              <a:defRPr sz="1800" kern="1200">
                <a:solidFill>
                  <a:schemeClr val="bg1"/>
                </a:solidFill>
                <a:latin typeface="Arial" pitchFamily="34" charset="0"/>
                <a:ea typeface="+mn-ea"/>
                <a:cs typeface="Arial" pitchFamily="34" charset="0"/>
              </a:defRPr>
            </a:lvl4pPr>
            <a:lvl5pPr marL="2057400" indent="-228600" algn="l" defTabSz="914400" rtl="0" eaLnBrk="1" latinLnBrk="0" hangingPunct="1">
              <a:spcBef>
                <a:spcPct val="20000"/>
              </a:spcBef>
              <a:buClr>
                <a:srgbClr val="40D520"/>
              </a:buClr>
              <a:buFont typeface="Arial" pitchFamily="34" charset="0"/>
              <a:buChar char="−"/>
              <a:defRPr sz="1800" kern="1200">
                <a:solidFill>
                  <a:schemeClr val="bg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
                <a:srgbClr val="40D520"/>
              </a:buClr>
              <a:buSzTx/>
              <a:buFont typeface="Wingdings" charset="2"/>
              <a:buChar char="§"/>
              <a:tabLst/>
              <a:defRPr/>
            </a:pPr>
            <a:r>
              <a:rPr kumimoji="0" lang="fi-FI" sz="1800" b="0" i="0" u="none" strike="noStrike" kern="1200" cap="none" spc="0" normalizeH="0" noProof="0" dirty="0" smtClean="0">
                <a:ln>
                  <a:noFill/>
                </a:ln>
                <a:solidFill>
                  <a:prstClr val="black"/>
                </a:solidFill>
                <a:effectLst/>
                <a:uLnTx/>
                <a:uFillTx/>
                <a:latin typeface="Arial" pitchFamily="34" charset="0"/>
                <a:ea typeface="+mn-ea"/>
                <a:cs typeface="Arial" pitchFamily="34" charset="0"/>
              </a:rPr>
              <a:t>Tavoitteena	</a:t>
            </a:r>
          </a:p>
          <a:p>
            <a:pPr lvl="1">
              <a:defRPr/>
            </a:pPr>
            <a:r>
              <a:rPr lang="fi-FI" dirty="0" smtClean="0">
                <a:solidFill>
                  <a:prstClr val="black"/>
                </a:solidFill>
              </a:rPr>
              <a:t>Arvioida Mikkelin Kenkäveronniemen jätevedenpuhdistamon mikromuovikuormitusta</a:t>
            </a:r>
          </a:p>
          <a:p>
            <a:pPr lvl="2">
              <a:defRPr/>
            </a:pPr>
            <a:r>
              <a:rPr lang="fi-FI" dirty="0" smtClean="0">
                <a:solidFill>
                  <a:prstClr val="black"/>
                </a:solidFill>
              </a:rPr>
              <a:t>Aktiivilietemenetelmä (CAS) vs. membraanibioreaktori (MBR)</a:t>
            </a:r>
          </a:p>
          <a:p>
            <a:pPr lvl="1">
              <a:defRPr/>
            </a:pPr>
            <a:r>
              <a:rPr lang="fi-FI" dirty="0" smtClean="0">
                <a:solidFill>
                  <a:prstClr val="black"/>
                </a:solidFill>
              </a:rPr>
              <a:t>Tarjota optimoituja menetelmiä mikromuovien erottamiseksi ja </a:t>
            </a:r>
            <a:r>
              <a:rPr lang="fi-FI" dirty="0" smtClean="0">
                <a:solidFill>
                  <a:prstClr val="black"/>
                </a:solidFill>
              </a:rPr>
              <a:t>tunnistamiseksi </a:t>
            </a:r>
            <a:r>
              <a:rPr lang="fi-FI" dirty="0" smtClean="0">
                <a:solidFill>
                  <a:prstClr val="black"/>
                </a:solidFill>
              </a:rPr>
              <a:t>jätevesistä ja </a:t>
            </a:r>
            <a:r>
              <a:rPr lang="fi-FI" dirty="0" smtClean="0">
                <a:solidFill>
                  <a:prstClr val="black"/>
                </a:solidFill>
              </a:rPr>
              <a:t>-lietteestä</a:t>
            </a:r>
            <a:endParaRPr lang="fi-FI" dirty="0" smtClean="0">
              <a:solidFill>
                <a:prstClr val="black"/>
              </a:solidFill>
            </a:endParaRPr>
          </a:p>
          <a:p>
            <a:pPr lvl="1">
              <a:defRPr/>
            </a:pPr>
            <a:r>
              <a:rPr lang="fi-FI" dirty="0" smtClean="0">
                <a:solidFill>
                  <a:prstClr val="black"/>
                </a:solidFill>
              </a:rPr>
              <a:t>Kartoittaa mikromuovien määrää Mikkelin alapuolisella Saimaalla</a:t>
            </a:r>
          </a:p>
          <a:p>
            <a:pPr lvl="2">
              <a:defRPr/>
            </a:pPr>
            <a:r>
              <a:rPr lang="fi-FI" dirty="0" smtClean="0">
                <a:solidFill>
                  <a:prstClr val="black"/>
                </a:solidFill>
              </a:rPr>
              <a:t>Pohjasedimentti</a:t>
            </a:r>
          </a:p>
          <a:p>
            <a:pPr lvl="2">
              <a:defRPr/>
            </a:pPr>
            <a:r>
              <a:rPr lang="fi-FI" dirty="0" smtClean="0">
                <a:solidFill>
                  <a:prstClr val="black"/>
                </a:solidFill>
              </a:rPr>
              <a:t>Järvivesi</a:t>
            </a:r>
            <a:endParaRPr kumimoji="0" lang="fi-FI"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ct val="20000"/>
              </a:spcBef>
              <a:spcAft>
                <a:spcPts val="0"/>
              </a:spcAft>
              <a:buClr>
                <a:srgbClr val="40D520"/>
              </a:buClr>
              <a:buSzTx/>
              <a:buFont typeface="Wingdings" charset="2"/>
              <a:buNone/>
              <a:tabLst/>
              <a:defRPr/>
            </a:pPr>
            <a:endParaRPr kumimoji="0" lang="fi-FI"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4065084610"/>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fi-FI" dirty="0" smtClean="0"/>
              <a:t>Kontaminaatio</a:t>
            </a:r>
          </a:p>
          <a:p>
            <a:pPr lvl="1"/>
            <a:r>
              <a:rPr lang="fi-FI" dirty="0" smtClean="0"/>
              <a:t>Mikromuoveja ilmassa</a:t>
            </a:r>
          </a:p>
          <a:p>
            <a:pPr lvl="1"/>
            <a:r>
              <a:rPr lang="fi-FI" dirty="0" smtClean="0">
                <a:sym typeface="Wingdings" panose="05000000000000000000" pitchFamily="2" charset="2"/>
              </a:rPr>
              <a:t>Muoviset näytteenotto- ja käsittelyvälineet</a:t>
            </a:r>
          </a:p>
          <a:p>
            <a:pPr lvl="1"/>
            <a:endParaRPr lang="fi-FI" dirty="0" smtClean="0"/>
          </a:p>
          <a:p>
            <a:r>
              <a:rPr lang="fi-FI" dirty="0" smtClean="0"/>
              <a:t>Vaihtelevat menetelmät</a:t>
            </a:r>
          </a:p>
          <a:p>
            <a:pPr lvl="1"/>
            <a:r>
              <a:rPr lang="fi-FI" dirty="0" smtClean="0"/>
              <a:t>Näytteenotto</a:t>
            </a:r>
          </a:p>
          <a:p>
            <a:pPr lvl="1"/>
            <a:r>
              <a:rPr lang="fi-FI" dirty="0" smtClean="0"/>
              <a:t>Näytteiden käsittely</a:t>
            </a:r>
          </a:p>
          <a:p>
            <a:pPr lvl="1"/>
            <a:r>
              <a:rPr lang="fi-FI" dirty="0" smtClean="0"/>
              <a:t>Mikromuovien tunnistus</a:t>
            </a:r>
          </a:p>
          <a:p>
            <a:pPr lvl="1"/>
            <a:r>
              <a:rPr lang="fi-FI" dirty="0" smtClean="0"/>
              <a:t>Tutkittavien muovien koko</a:t>
            </a:r>
          </a:p>
          <a:p>
            <a:pPr lvl="1"/>
            <a:endParaRPr lang="en-US" dirty="0" smtClean="0"/>
          </a:p>
          <a:p>
            <a:pPr lvl="1"/>
            <a:endParaRPr lang="en-US" dirty="0"/>
          </a:p>
        </p:txBody>
      </p:sp>
      <p:sp>
        <p:nvSpPr>
          <p:cNvPr id="3" name="Title 2"/>
          <p:cNvSpPr>
            <a:spLocks noGrp="1"/>
          </p:cNvSpPr>
          <p:nvPr>
            <p:ph type="title"/>
          </p:nvPr>
        </p:nvSpPr>
        <p:spPr/>
        <p:txBody>
          <a:bodyPr>
            <a:normAutofit/>
          </a:bodyPr>
          <a:lstStyle/>
          <a:p>
            <a:r>
              <a:rPr lang="en-US" sz="2600" dirty="0" smtClean="0"/>
              <a:t>MIKROMUOVITUTKIMUKSEN HAASTEET</a:t>
            </a:r>
            <a:endParaRPr lang="en-US" sz="2600" dirty="0"/>
          </a:p>
        </p:txBody>
      </p:sp>
      <p:sp>
        <p:nvSpPr>
          <p:cNvPr id="4" name="Slide Number Placeholder 3"/>
          <p:cNvSpPr>
            <a:spLocks noGrp="1"/>
          </p:cNvSpPr>
          <p:nvPr>
            <p:ph type="sldNum" sz="quarter" idx="4"/>
          </p:nvPr>
        </p:nvSpPr>
        <p:spPr/>
        <p:txBody>
          <a:bodyPr/>
          <a:lstStyle/>
          <a:p>
            <a:fld id="{67A9B232-9AE6-4280-9ED0-D612EA764B05}" type="slidenum">
              <a:rPr lang="en-US" smtClean="0"/>
              <a:pPr/>
              <a:t>7</a:t>
            </a:fld>
            <a:endParaRPr lang="en-US" dirty="0"/>
          </a:p>
        </p:txBody>
      </p:sp>
      <p:sp>
        <p:nvSpPr>
          <p:cNvPr id="5" name="Date Placeholder 4"/>
          <p:cNvSpPr>
            <a:spLocks noGrp="1"/>
          </p:cNvSpPr>
          <p:nvPr>
            <p:ph type="dt" sz="half" idx="2"/>
          </p:nvPr>
        </p:nvSpPr>
        <p:spPr/>
        <p:txBody>
          <a:bodyPr/>
          <a:lstStyle/>
          <a:p>
            <a:r>
              <a:rPr lang="en-US" dirty="0" smtClean="0"/>
              <a:t>5.6.2019</a:t>
            </a:r>
            <a:endParaRPr lang="en-US" dirty="0"/>
          </a:p>
        </p:txBody>
      </p:sp>
      <p:sp>
        <p:nvSpPr>
          <p:cNvPr id="6" name="Footer Placeholder 5"/>
          <p:cNvSpPr>
            <a:spLocks noGrp="1"/>
          </p:cNvSpPr>
          <p:nvPr>
            <p:ph type="ftr" sz="quarter" idx="3"/>
          </p:nvPr>
        </p:nvSpPr>
        <p:spPr/>
        <p:txBody>
          <a:bodyPr/>
          <a:lstStyle/>
          <a:p>
            <a:endParaRPr lang="en-US" dirty="0"/>
          </a:p>
        </p:txBody>
      </p:sp>
      <p:sp>
        <p:nvSpPr>
          <p:cNvPr id="7" name="Right Brace 6"/>
          <p:cNvSpPr/>
          <p:nvPr/>
        </p:nvSpPr>
        <p:spPr>
          <a:xfrm>
            <a:off x="4361659" y="2571750"/>
            <a:ext cx="206715" cy="1557971"/>
          </a:xfrm>
          <a:prstGeom prst="rightBrace">
            <a:avLst>
              <a:gd name="adj1" fmla="val 22910"/>
              <a:gd name="adj2" fmla="val 50000"/>
            </a:avLst>
          </a:prstGeom>
          <a:noFill/>
          <a:ln>
            <a:solidFill>
              <a:srgbClr val="40D52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TextBox 7"/>
          <p:cNvSpPr txBox="1"/>
          <p:nvPr/>
        </p:nvSpPr>
        <p:spPr>
          <a:xfrm>
            <a:off x="4716016" y="3166069"/>
            <a:ext cx="2997359" cy="369332"/>
          </a:xfrm>
          <a:prstGeom prst="rect">
            <a:avLst/>
          </a:prstGeom>
          <a:noFill/>
        </p:spPr>
        <p:txBody>
          <a:bodyPr wrap="none" rtlCol="0">
            <a:spAutoFit/>
          </a:bodyPr>
          <a:lstStyle/>
          <a:p>
            <a:r>
              <a:rPr lang="fi-FI" dirty="0" smtClean="0">
                <a:solidFill>
                  <a:schemeClr val="bg1"/>
                </a:solidFill>
              </a:rPr>
              <a:t>Tulosten vertailu haastavaa</a:t>
            </a:r>
            <a:endParaRPr lang="fi-FI" dirty="0">
              <a:solidFill>
                <a:schemeClr val="bg1"/>
              </a:solidFill>
            </a:endParaRPr>
          </a:p>
        </p:txBody>
      </p:sp>
    </p:spTree>
    <p:extLst>
      <p:ext uri="{BB962C8B-B14F-4D97-AF65-F5344CB8AC3E}">
        <p14:creationId xmlns:p14="http://schemas.microsoft.com/office/powerpoint/2010/main" val="889755371"/>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isällön paikkamerkki 9">
            <a:extLst>
              <a:ext uri="{FF2B5EF4-FFF2-40B4-BE49-F238E27FC236}">
                <a16:creationId xmlns:a16="http://schemas.microsoft.com/office/drawing/2014/main" id="{01194D39-D912-F944-A6FC-1CCB540F5FED}"/>
              </a:ext>
            </a:extLst>
          </p:cNvPr>
          <p:cNvSpPr>
            <a:spLocks noGrp="1"/>
          </p:cNvSpPr>
          <p:nvPr>
            <p:ph idx="1"/>
          </p:nvPr>
        </p:nvSpPr>
        <p:spPr/>
        <p:txBody>
          <a:bodyPr>
            <a:noAutofit/>
          </a:bodyPr>
          <a:lstStyle/>
          <a:p>
            <a:r>
              <a:rPr lang="fi-FI" sz="1600" dirty="0" smtClean="0"/>
              <a:t>Tavoitteena arvioida</a:t>
            </a:r>
          </a:p>
          <a:p>
            <a:pPr lvl="1"/>
            <a:r>
              <a:rPr lang="fi-FI" sz="1600" dirty="0" smtClean="0"/>
              <a:t>Mikromuovien </a:t>
            </a:r>
            <a:r>
              <a:rPr lang="fi-FI" sz="1600" dirty="0" smtClean="0"/>
              <a:t>määrää </a:t>
            </a:r>
            <a:r>
              <a:rPr lang="fi-FI" sz="1600" dirty="0" smtClean="0"/>
              <a:t>eri vaiheissa jätevedenkäsittelyprosessia</a:t>
            </a:r>
          </a:p>
          <a:p>
            <a:pPr lvl="1"/>
            <a:r>
              <a:rPr lang="fi-FI" sz="1600" dirty="0" smtClean="0"/>
              <a:t>Mikromuovien </a:t>
            </a:r>
            <a:r>
              <a:rPr lang="fi-FI" sz="1600" dirty="0" smtClean="0"/>
              <a:t>poistotehokkuutta</a:t>
            </a:r>
            <a:endParaRPr lang="fi-FI" sz="1600" dirty="0" smtClean="0"/>
          </a:p>
          <a:p>
            <a:pPr lvl="2"/>
            <a:r>
              <a:rPr lang="fi-FI" sz="1600" dirty="0" smtClean="0"/>
              <a:t>Aktiivilieteprosessissa</a:t>
            </a:r>
          </a:p>
          <a:p>
            <a:pPr lvl="2"/>
            <a:r>
              <a:rPr lang="fi-FI" sz="1600" dirty="0" smtClean="0"/>
              <a:t>MBR-pilotissa</a:t>
            </a:r>
          </a:p>
          <a:p>
            <a:pPr marL="914400" lvl="2" indent="0">
              <a:buNone/>
            </a:pPr>
            <a:endParaRPr lang="fi-FI" sz="1600" dirty="0" smtClean="0"/>
          </a:p>
          <a:p>
            <a:r>
              <a:rPr lang="fi-FI" sz="1600" dirty="0" smtClean="0"/>
              <a:t>Näytteenotto </a:t>
            </a:r>
            <a:r>
              <a:rPr lang="fi-FI" sz="1600" dirty="0"/>
              <a:t>suoritettiin </a:t>
            </a:r>
            <a:r>
              <a:rPr lang="fi-FI" sz="1600" dirty="0" smtClean="0"/>
              <a:t>Kenkäveronniemen puhdistamolla talvella 2016-2017</a:t>
            </a:r>
          </a:p>
          <a:p>
            <a:pPr lvl="1"/>
            <a:r>
              <a:rPr lang="fi-FI" sz="1600" dirty="0" smtClean="0"/>
              <a:t>Eri jätevedenpuhdistusprosessin vaiheet</a:t>
            </a:r>
            <a:endParaRPr lang="fi-FI" sz="1600" dirty="0"/>
          </a:p>
          <a:p>
            <a:pPr lvl="1"/>
            <a:r>
              <a:rPr lang="fi-FI" sz="1600" dirty="0" smtClean="0"/>
              <a:t>MBR-pilotti</a:t>
            </a:r>
          </a:p>
          <a:p>
            <a:pPr lvl="1"/>
            <a:r>
              <a:rPr lang="fi-FI" sz="1600" dirty="0" smtClean="0"/>
              <a:t>Järvivesi läheltä purkuputkea</a:t>
            </a:r>
          </a:p>
        </p:txBody>
      </p:sp>
      <p:sp>
        <p:nvSpPr>
          <p:cNvPr id="8" name="Otsikko 7">
            <a:extLst>
              <a:ext uri="{FF2B5EF4-FFF2-40B4-BE49-F238E27FC236}">
                <a16:creationId xmlns:a16="http://schemas.microsoft.com/office/drawing/2014/main" id="{8421C933-512B-6648-B1EB-41BA5FCD1423}"/>
              </a:ext>
            </a:extLst>
          </p:cNvPr>
          <p:cNvSpPr>
            <a:spLocks noGrp="1"/>
          </p:cNvSpPr>
          <p:nvPr>
            <p:ph type="title"/>
          </p:nvPr>
        </p:nvSpPr>
        <p:spPr/>
        <p:txBody>
          <a:bodyPr>
            <a:normAutofit/>
          </a:bodyPr>
          <a:lstStyle/>
          <a:p>
            <a:r>
              <a:rPr lang="fi-FI" sz="2600" dirty="0" smtClean="0"/>
              <a:t>MIKROMUOVIT JÄTEVESISSÄ</a:t>
            </a:r>
            <a:endParaRPr lang="fi-FI" sz="2600" dirty="0"/>
          </a:p>
        </p:txBody>
      </p:sp>
      <p:sp>
        <p:nvSpPr>
          <p:cNvPr id="4" name="Slide Number Placeholder 3">
            <a:extLst>
              <a:ext uri="{FF2B5EF4-FFF2-40B4-BE49-F238E27FC236}">
                <a16:creationId xmlns:a16="http://schemas.microsoft.com/office/drawing/2014/main" id="{693DBEEE-D697-AE4B-9FB0-4A169FEE1361}"/>
              </a:ext>
            </a:extLst>
          </p:cNvPr>
          <p:cNvSpPr>
            <a:spLocks noGrp="1"/>
          </p:cNvSpPr>
          <p:nvPr>
            <p:ph type="sldNum" sz="quarter" idx="4"/>
          </p:nvPr>
        </p:nvSpPr>
        <p:spPr/>
        <p:txBody>
          <a:bodyPr/>
          <a:lstStyle/>
          <a:p>
            <a:fld id="{67A9B232-9AE6-4280-9ED0-D612EA764B05}" type="slidenum">
              <a:rPr lang="en-US" smtClean="0"/>
              <a:pPr/>
              <a:t>8</a:t>
            </a:fld>
            <a:endParaRPr lang="en-US" dirty="0"/>
          </a:p>
        </p:txBody>
      </p:sp>
      <p:sp>
        <p:nvSpPr>
          <p:cNvPr id="5" name="Date Placeholder 4">
            <a:extLst>
              <a:ext uri="{FF2B5EF4-FFF2-40B4-BE49-F238E27FC236}">
                <a16:creationId xmlns:a16="http://schemas.microsoft.com/office/drawing/2014/main" id="{98ABC766-D56F-8444-9A65-F13AD9D69C72}"/>
              </a:ext>
            </a:extLst>
          </p:cNvPr>
          <p:cNvSpPr>
            <a:spLocks noGrp="1"/>
          </p:cNvSpPr>
          <p:nvPr>
            <p:ph type="dt" sz="half" idx="2"/>
          </p:nvPr>
        </p:nvSpPr>
        <p:spPr/>
        <p:txBody>
          <a:bodyPr/>
          <a:lstStyle/>
          <a:p>
            <a:r>
              <a:rPr lang="en-US" dirty="0" smtClean="0"/>
              <a:t>5.6.2019</a:t>
            </a:r>
            <a:endParaRPr lang="en-US" dirty="0"/>
          </a:p>
        </p:txBody>
      </p:sp>
      <p:sp>
        <p:nvSpPr>
          <p:cNvPr id="6" name="Footer Placeholder 5">
            <a:extLst>
              <a:ext uri="{FF2B5EF4-FFF2-40B4-BE49-F238E27FC236}">
                <a16:creationId xmlns:a16="http://schemas.microsoft.com/office/drawing/2014/main" id="{3209FF34-5E2F-7A45-847E-B1B71B329040}"/>
              </a:ext>
            </a:extLst>
          </p:cNvPr>
          <p:cNvSpPr>
            <a:spLocks noGrp="1"/>
          </p:cNvSpPr>
          <p:nvPr>
            <p:ph type="ftr" sz="quarter" idx="3"/>
          </p:nvPr>
        </p:nvSpPr>
        <p:spPr/>
        <p:txBody>
          <a:bodyPr/>
          <a:lstStyle/>
          <a:p>
            <a:endParaRPr lang="en-US" dirty="0"/>
          </a:p>
        </p:txBody>
      </p:sp>
    </p:spTree>
    <p:extLst>
      <p:ext uri="{BB962C8B-B14F-4D97-AF65-F5344CB8AC3E}">
        <p14:creationId xmlns:p14="http://schemas.microsoft.com/office/powerpoint/2010/main" val="2865875255"/>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A5B700F-5229-E24C-AE18-C56B151588DE}"/>
              </a:ext>
            </a:extLst>
          </p:cNvPr>
          <p:cNvSpPr>
            <a:spLocks noGrp="1"/>
          </p:cNvSpPr>
          <p:nvPr>
            <p:ph idx="1"/>
          </p:nvPr>
        </p:nvSpPr>
        <p:spPr>
          <a:xfrm>
            <a:off x="611560" y="1200151"/>
            <a:ext cx="7798072" cy="2955775"/>
          </a:xfrm>
        </p:spPr>
        <p:txBody>
          <a:bodyPr>
            <a:normAutofit/>
          </a:bodyPr>
          <a:lstStyle/>
          <a:p>
            <a:r>
              <a:rPr lang="fi-FI" dirty="0" smtClean="0"/>
              <a:t>Mikromuovien poistotehokkuus</a:t>
            </a:r>
          </a:p>
          <a:p>
            <a:pPr lvl="1"/>
            <a:r>
              <a:rPr lang="fi-FI" dirty="0" smtClean="0"/>
              <a:t>Aktiivilieteprosessi: 98,3 %</a:t>
            </a:r>
          </a:p>
          <a:p>
            <a:pPr lvl="1"/>
            <a:r>
              <a:rPr lang="fi-FI" dirty="0" smtClean="0"/>
              <a:t>MBR-pilotti: 99,4 %</a:t>
            </a:r>
          </a:p>
          <a:p>
            <a:r>
              <a:rPr lang="fi-FI" dirty="0" smtClean="0"/>
              <a:t>Yli 10 </a:t>
            </a:r>
            <a:r>
              <a:rPr lang="fi-FI" dirty="0" smtClean="0"/>
              <a:t>000 000 mikromuovia </a:t>
            </a:r>
            <a:r>
              <a:rPr lang="fi-FI" dirty="0" smtClean="0"/>
              <a:t>järveen </a:t>
            </a:r>
            <a:r>
              <a:rPr lang="fi-FI" dirty="0" smtClean="0"/>
              <a:t>päivittäin</a:t>
            </a:r>
          </a:p>
          <a:p>
            <a:r>
              <a:rPr lang="fi-FI" dirty="0" smtClean="0"/>
              <a:t>Jätevedestä poistetut mikromuovit kertyvät lietteeseen</a:t>
            </a:r>
          </a:p>
          <a:p>
            <a:r>
              <a:rPr lang="fi-FI" dirty="0" smtClean="0"/>
              <a:t>Mitatuissa mikromuovipitoisuuksissa suurta vaihtelua</a:t>
            </a:r>
          </a:p>
          <a:p>
            <a:pPr lvl="1"/>
            <a:r>
              <a:rPr lang="fi-FI" dirty="0" smtClean="0"/>
              <a:t>Tarkempien arvioiden tekeminen vaatisi pidempiaikaista seurantaa ja näytteiden keräämistä eri vuorokauden- ja vuodenaikoina</a:t>
            </a:r>
            <a:endParaRPr lang="fi-FI" dirty="0"/>
          </a:p>
        </p:txBody>
      </p:sp>
      <p:sp>
        <p:nvSpPr>
          <p:cNvPr id="8" name="Otsikko 7">
            <a:extLst>
              <a:ext uri="{FF2B5EF4-FFF2-40B4-BE49-F238E27FC236}">
                <a16:creationId xmlns:a16="http://schemas.microsoft.com/office/drawing/2014/main" id="{3FCD1403-0F62-284E-88CF-42B85F58F1B8}"/>
              </a:ext>
            </a:extLst>
          </p:cNvPr>
          <p:cNvSpPr>
            <a:spLocks noGrp="1"/>
          </p:cNvSpPr>
          <p:nvPr>
            <p:ph type="title"/>
          </p:nvPr>
        </p:nvSpPr>
        <p:spPr/>
        <p:txBody>
          <a:bodyPr>
            <a:normAutofit/>
          </a:bodyPr>
          <a:lstStyle/>
          <a:p>
            <a:r>
              <a:rPr lang="fi-FI" sz="2600" dirty="0" smtClean="0"/>
              <a:t>MIKROMUOVIT JÄTEVESISSÄ</a:t>
            </a:r>
            <a:endParaRPr lang="fi-FI" sz="2600" dirty="0"/>
          </a:p>
        </p:txBody>
      </p:sp>
      <p:sp>
        <p:nvSpPr>
          <p:cNvPr id="4" name="Slide Number Placeholder 3">
            <a:extLst>
              <a:ext uri="{FF2B5EF4-FFF2-40B4-BE49-F238E27FC236}">
                <a16:creationId xmlns:a16="http://schemas.microsoft.com/office/drawing/2014/main" id="{693DBEEE-D697-AE4B-9FB0-4A169FEE1361}"/>
              </a:ext>
            </a:extLst>
          </p:cNvPr>
          <p:cNvSpPr>
            <a:spLocks noGrp="1"/>
          </p:cNvSpPr>
          <p:nvPr>
            <p:ph type="sldNum" sz="quarter" idx="4"/>
          </p:nvPr>
        </p:nvSpPr>
        <p:spPr/>
        <p:txBody>
          <a:bodyPr/>
          <a:lstStyle/>
          <a:p>
            <a:fld id="{67A9B232-9AE6-4280-9ED0-D612EA764B05}" type="slidenum">
              <a:rPr lang="en-US" smtClean="0"/>
              <a:pPr/>
              <a:t>9</a:t>
            </a:fld>
            <a:endParaRPr lang="en-US" dirty="0"/>
          </a:p>
        </p:txBody>
      </p:sp>
      <p:sp>
        <p:nvSpPr>
          <p:cNvPr id="5" name="Date Placeholder 4">
            <a:extLst>
              <a:ext uri="{FF2B5EF4-FFF2-40B4-BE49-F238E27FC236}">
                <a16:creationId xmlns:a16="http://schemas.microsoft.com/office/drawing/2014/main" id="{98ABC766-D56F-8444-9A65-F13AD9D69C72}"/>
              </a:ext>
            </a:extLst>
          </p:cNvPr>
          <p:cNvSpPr>
            <a:spLocks noGrp="1"/>
          </p:cNvSpPr>
          <p:nvPr>
            <p:ph type="dt" sz="half" idx="2"/>
          </p:nvPr>
        </p:nvSpPr>
        <p:spPr/>
        <p:txBody>
          <a:bodyPr/>
          <a:lstStyle/>
          <a:p>
            <a:r>
              <a:rPr lang="en-US" dirty="0" smtClean="0"/>
              <a:t>5.6.2019</a:t>
            </a:r>
            <a:endParaRPr lang="en-US" dirty="0"/>
          </a:p>
        </p:txBody>
      </p:sp>
      <p:sp>
        <p:nvSpPr>
          <p:cNvPr id="6" name="Footer Placeholder 5">
            <a:extLst>
              <a:ext uri="{FF2B5EF4-FFF2-40B4-BE49-F238E27FC236}">
                <a16:creationId xmlns:a16="http://schemas.microsoft.com/office/drawing/2014/main" id="{3209FF34-5E2F-7A45-847E-B1B71B329040}"/>
              </a:ext>
            </a:extLst>
          </p:cNvPr>
          <p:cNvSpPr>
            <a:spLocks noGrp="1"/>
          </p:cNvSpPr>
          <p:nvPr>
            <p:ph type="ftr" sz="quarter" idx="3"/>
          </p:nvPr>
        </p:nvSpPr>
        <p:spPr/>
        <p:txBody>
          <a:bodyPr/>
          <a:lstStyle/>
          <a:p>
            <a:endParaRPr lang="en-US" dirty="0"/>
          </a:p>
        </p:txBody>
      </p:sp>
    </p:spTree>
    <p:extLst>
      <p:ext uri="{BB962C8B-B14F-4D97-AF65-F5344CB8AC3E}">
        <p14:creationId xmlns:p14="http://schemas.microsoft.com/office/powerpoint/2010/main" val="917648905"/>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UTpowerpointpohja - vihreä-valkoinen">
  <a:themeElements>
    <a:clrScheme name="Harmaasävy">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 id="{B3AF4735-EE6D-8746-A05F-140476C65D58}" vid="{37923D93-736B-5F46-9F4A-50248A16A9F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n0d6b34ab5774f48b54ebc3ab56b5f0f xmlns="860501af-f85d-4bf7-b615-e4522cc7c3ae">
      <Terms xmlns="http://schemas.microsoft.com/office/infopath/2007/PartnerControls">
        <TermInfo xmlns="http://schemas.microsoft.com/office/infopath/2007/PartnerControls">
          <TermName xmlns="http://schemas.microsoft.com/office/infopath/2007/PartnerControls">Esitys</TermName>
          <TermId xmlns="http://schemas.microsoft.com/office/infopath/2007/PartnerControls">a8b2bc3c-e21c-45b3-ac0d-1e4be550bc10</TermId>
        </TermInfo>
      </Terms>
    </n0d6b34ab5774f48b54ebc3ab56b5f0f>
    <ee353e260fe24878a55ec1dcbe42fb42 xmlns="860501af-f85d-4bf7-b615-e4522cc7c3ae">
      <Terms xmlns="http://schemas.microsoft.com/office/infopath/2007/PartnerControls">
        <TermInfo xmlns="http://schemas.microsoft.com/office/infopath/2007/PartnerControls">
          <TermName xmlns="http://schemas.microsoft.com/office/infopath/2007/PartnerControls">Viestintä</TermName>
          <TermId xmlns="http://schemas.microsoft.com/office/infopath/2007/PartnerControls">9b02cd0d-b40d-4d4c-989a-ef466ae7331a</TermId>
        </TermInfo>
      </Terms>
    </ee353e260fe24878a55ec1dcbe42fb42>
    <TaxCatchAll xmlns="860501af-f85d-4bf7-b615-e4522cc7c3ae">
      <Value>30</Value>
      <Value>33</Value>
    </TaxCatchAll>
  </documentManagement>
</p:properties>
</file>

<file path=customXml/item3.xml><?xml version="1.0" encoding="utf-8"?>
<ct:contentTypeSchema xmlns:ct="http://schemas.microsoft.com/office/2006/metadata/contentType" xmlns:ma="http://schemas.microsoft.com/office/2006/metadata/properties/metaAttributes" ct:_="" ma:_="" ma:contentTypeName="LUT Dokumentti" ma:contentTypeID="0x010100A263FC25051C9649B8C3E095A090B4E100AF851BC56FCF374DAE887A8671E9C90C" ma:contentTypeVersion="5" ma:contentTypeDescription="" ma:contentTypeScope="" ma:versionID="f4fe6a19826d1682fbe5b6c17655a4e5">
  <xsd:schema xmlns:xsd="http://www.w3.org/2001/XMLSchema" xmlns:xs="http://www.w3.org/2001/XMLSchema" xmlns:p="http://schemas.microsoft.com/office/2006/metadata/properties" xmlns:ns2="860501af-f85d-4bf7-b615-e4522cc7c3ae" targetNamespace="http://schemas.microsoft.com/office/2006/metadata/properties" ma:root="true" ma:fieldsID="e1a72599b7b60919998f0547072b967c" ns2:_="">
    <xsd:import namespace="860501af-f85d-4bf7-b615-e4522cc7c3ae"/>
    <xsd:element name="properties">
      <xsd:complexType>
        <xsd:sequence>
          <xsd:element name="documentManagement">
            <xsd:complexType>
              <xsd:all>
                <xsd:element ref="ns2:ee353e260fe24878a55ec1dcbe42fb42" minOccurs="0"/>
                <xsd:element ref="ns2:TaxCatchAll" minOccurs="0"/>
                <xsd:element ref="ns2:TaxCatchAllLabel" minOccurs="0"/>
                <xsd:element ref="ns2:n0d6b34ab5774f48b54ebc3ab56b5f0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0501af-f85d-4bf7-b615-e4522cc7c3ae" elementFormDefault="qualified">
    <xsd:import namespace="http://schemas.microsoft.com/office/2006/documentManagement/types"/>
    <xsd:import namespace="http://schemas.microsoft.com/office/infopath/2007/PartnerControls"/>
    <xsd:element name="ee353e260fe24878a55ec1dcbe42fb42" ma:index="8" nillable="true" ma:taxonomy="true" ma:internalName="ee353e260fe24878a55ec1dcbe42fb42" ma:taxonomyFieldName="Kategoria" ma:displayName="Kategoria" ma:default="" ma:fieldId="{ee353e26-0fe2-4878-a55e-c1dcbe42fb42}" ma:taxonomyMulti="true" ma:sspId="3978a54a-7bf8-4648-88d3-e33103d6c039" ma:termSetId="fe3fba03-e69b-4e1a-bead-d9c3e9ec8157"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289d6c51-5859-4627-aa78-0b25c62d76a8}" ma:internalName="TaxCatchAll" ma:showField="CatchAllData" ma:web="860501af-f85d-4bf7-b615-e4522cc7c3ae">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289d6c51-5859-4627-aa78-0b25c62d76a8}" ma:internalName="TaxCatchAllLabel" ma:readOnly="true" ma:showField="CatchAllDataLabel" ma:web="860501af-f85d-4bf7-b615-e4522cc7c3ae">
      <xsd:complexType>
        <xsd:complexContent>
          <xsd:extension base="dms:MultiChoiceLookup">
            <xsd:sequence>
              <xsd:element name="Value" type="dms:Lookup" maxOccurs="unbounded" minOccurs="0" nillable="true"/>
            </xsd:sequence>
          </xsd:extension>
        </xsd:complexContent>
      </xsd:complexType>
    </xsd:element>
    <xsd:element name="n0d6b34ab5774f48b54ebc3ab56b5f0f" ma:index="12" nillable="true" ma:taxonomy="true" ma:internalName="n0d6b34ab5774f48b54ebc3ab56b5f0f" ma:taxonomyFieldName="Dokumenttityyppi" ma:displayName="Dokumenttityyppi" ma:default="" ma:fieldId="{70d6b34a-b577-4f48-b54e-bc3ab56b5f0f}" ma:sspId="3978a54a-7bf8-4648-88d3-e33103d6c039" ma:termSetId="56836571-882b-4dd4-a2e2-32fab5508e53"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218C9B2-062A-4037-962F-A0312B310154}">
  <ds:schemaRefs>
    <ds:schemaRef ds:uri="http://schemas.microsoft.com/sharepoint/v3/contenttype/forms"/>
  </ds:schemaRefs>
</ds:datastoreItem>
</file>

<file path=customXml/itemProps2.xml><?xml version="1.0" encoding="utf-8"?>
<ds:datastoreItem xmlns:ds="http://schemas.openxmlformats.org/officeDocument/2006/customXml" ds:itemID="{768FD274-0ECF-44B5-AB33-3978358C9D34}">
  <ds:schemaRefs>
    <ds:schemaRef ds:uri="http://purl.org/dc/terms/"/>
    <ds:schemaRef ds:uri="http://schemas.microsoft.com/office/2006/documentManagement/types"/>
    <ds:schemaRef ds:uri="http://schemas.microsoft.com/office/infopath/2007/PartnerControls"/>
    <ds:schemaRef ds:uri="http://purl.org/dc/elements/1.1/"/>
    <ds:schemaRef ds:uri="http://schemas.openxmlformats.org/package/2006/metadata/core-properties"/>
    <ds:schemaRef ds:uri="http://schemas.microsoft.com/office/2006/metadata/properties"/>
    <ds:schemaRef ds:uri="860501af-f85d-4bf7-b615-e4522cc7c3ae"/>
    <ds:schemaRef ds:uri="http://www.w3.org/XML/1998/namespace"/>
    <ds:schemaRef ds:uri="http://purl.org/dc/dcmitype/"/>
  </ds:schemaRefs>
</ds:datastoreItem>
</file>

<file path=customXml/itemProps3.xml><?xml version="1.0" encoding="utf-8"?>
<ds:datastoreItem xmlns:ds="http://schemas.openxmlformats.org/officeDocument/2006/customXml" ds:itemID="{2B516330-BDFB-40B3-9A0D-FC3B33760E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60501af-f85d-4bf7-b615-e4522cc7c3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LUT_powerpoint_template-16_9</Template>
  <TotalTime>2087</TotalTime>
  <Words>1909</Words>
  <Application>Microsoft Office PowerPoint</Application>
  <PresentationFormat>On-screen Show (16:9)</PresentationFormat>
  <Paragraphs>285</Paragraphs>
  <Slides>19</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Wingdings</vt:lpstr>
      <vt:lpstr>LUTpowerpointpohja - vihreä-valkoinen</vt:lpstr>
      <vt:lpstr>PowerPoint Presentation</vt:lpstr>
      <vt:lpstr>Mikromuovit jätevesissä ja järviympäristössä Saimaalla</vt:lpstr>
      <vt:lpstr>MITÄ MIKROMUOVIT OVAT?</vt:lpstr>
      <vt:lpstr>OVATKO (MIKRO)MUOVIT ONGELMA?</vt:lpstr>
      <vt:lpstr>OVATKO (MIKRO)MUOVIT ONGELMA?</vt:lpstr>
      <vt:lpstr>MIKROMUOVITUTKIMUS LUT-YLIOPISTOSSA</vt:lpstr>
      <vt:lpstr>MIKROMUOVITUTKIMUKSEN HAASTEET</vt:lpstr>
      <vt:lpstr>MIKROMUOVIT JÄTEVESISSÄ</vt:lpstr>
      <vt:lpstr>MIKROMUOVIT JÄTEVESISSÄ</vt:lpstr>
      <vt:lpstr>MIKROMUOVIT JÄTEVESISSÄ</vt:lpstr>
      <vt:lpstr>SEDIMENTTIEN MIKROMUOVIT</vt:lpstr>
      <vt:lpstr>PowerPoint Presentation</vt:lpstr>
      <vt:lpstr>JÄRVIVEDEN MIKROMUOVIT</vt:lpstr>
      <vt:lpstr>UUDET HAITTA-AINEET SAIMAALLA</vt:lpstr>
      <vt:lpstr>UUDET HAITTA-AINEET SAIMAALLA</vt:lpstr>
      <vt:lpstr>SAIMAAN JÄTEVEDENPUHDISTAMOT</vt:lpstr>
      <vt:lpstr>JÄRVIYMPÄRISTÖ</vt:lpstr>
      <vt:lpstr>LÄHTEET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Teemu Leinonen</dc:creator>
  <cp:lastModifiedBy>Mirka Lares</cp:lastModifiedBy>
  <cp:revision>158</cp:revision>
  <dcterms:created xsi:type="dcterms:W3CDTF">2018-09-20T07:21:42Z</dcterms:created>
  <dcterms:modified xsi:type="dcterms:W3CDTF">2019-05-28T19:57:23Z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0x010100A263FC25051C9649B8C3E095A090B4E100AF851BC56FCF374DAE887A8671E9C90C</vt:lpwstr>
  </property>
  <property fmtid="{D5CDD505-2E9C-101B-9397-08002B2CF9AE}" pid="3" name="Kategoria">
    <vt:lpwstr>33;#Viestintä|9b02cd0d-b40d-4d4c-989a-ef466ae7331a</vt:lpwstr>
  </property>
  <property fmtid="{D5CDD505-2E9C-101B-9397-08002B2CF9AE}" pid="4" name="Dokumenttityyppi">
    <vt:lpwstr>30;#Esitys|a8b2bc3c-e21c-45b3-ac0d-1e4be550bc10</vt:lpwstr>
  </property>
  <property fmtid="{D5CDD505-2E9C-101B-9397-08002B2CF9AE}" pid="5" name="_AdHocReviewCycleID">
    <vt:i4>-715144549</vt:i4>
  </property>
  <property fmtid="{D5CDD505-2E9C-101B-9397-08002B2CF9AE}" pid="6" name="_NewReviewCycle">
    <vt:lpwstr/>
  </property>
  <property fmtid="{D5CDD505-2E9C-101B-9397-08002B2CF9AE}" pid="7" name="_EmailSubject">
    <vt:lpwstr>Finnish Lakeland Foorum 5.6.2019 / Ohjelma ja otsikointi</vt:lpwstr>
  </property>
  <property fmtid="{D5CDD505-2E9C-101B-9397-08002B2CF9AE}" pid="8" name="_AuthorEmail">
    <vt:lpwstr>Mirka.Lares@lut.fi</vt:lpwstr>
  </property>
  <property fmtid="{D5CDD505-2E9C-101B-9397-08002B2CF9AE}" pid="9" name="_AuthorEmailDisplayName">
    <vt:lpwstr>Mirka Lares</vt:lpwstr>
  </property>
  <property fmtid="{D5CDD505-2E9C-101B-9397-08002B2CF9AE}" pid="10" name="_PreviousAdHocReviewCycleID">
    <vt:i4>29532895</vt:i4>
  </property>
</Properties>
</file>