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86" r:id="rId7"/>
    <p:sldId id="259" r:id="rId8"/>
    <p:sldId id="289" r:id="rId9"/>
    <p:sldId id="311" r:id="rId10"/>
    <p:sldId id="287" r:id="rId11"/>
    <p:sldId id="288" r:id="rId12"/>
    <p:sldId id="302" r:id="rId13"/>
    <p:sldId id="293" r:id="rId14"/>
    <p:sldId id="303" r:id="rId15"/>
    <p:sldId id="295" r:id="rId16"/>
    <p:sldId id="290" r:id="rId17"/>
    <p:sldId id="305" r:id="rId18"/>
    <p:sldId id="304" r:id="rId19"/>
    <p:sldId id="307" r:id="rId20"/>
    <p:sldId id="308" r:id="rId21"/>
    <p:sldId id="310" r:id="rId22"/>
    <p:sldId id="309" r:id="rId23"/>
    <p:sldId id="301" r:id="rId24"/>
    <p:sldId id="281" r:id="rId25"/>
    <p:sldId id="312" r:id="rId26"/>
    <p:sldId id="292" r:id="rId27"/>
    <p:sldId id="313" r:id="rId28"/>
    <p:sldId id="266" r:id="rId29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4">
          <p15:clr>
            <a:srgbClr val="A4A3A4"/>
          </p15:clr>
        </p15:guide>
        <p15:guide id="2" pos="29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999"/>
    <a:srgbClr val="007DAA"/>
    <a:srgbClr val="0D699A"/>
    <a:srgbClr val="1A1A1A"/>
    <a:srgbClr val="287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Vaalea tyyli 3 - Korostu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1" autoAdjust="0"/>
    <p:restoredTop sz="92551" autoAdjust="0"/>
  </p:normalViewPr>
  <p:slideViewPr>
    <p:cSldViewPr snapToGrid="0" snapToObjects="1" showGuides="1">
      <p:cViewPr>
        <p:scale>
          <a:sx n="90" d="100"/>
          <a:sy n="90" d="100"/>
        </p:scale>
        <p:origin x="-2244" y="-690"/>
      </p:cViewPr>
      <p:guideLst>
        <p:guide orient="horz" pos="2254"/>
        <p:guide pos="29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96CFD-9EB4-4D79-AD9D-E0B51DD1F6D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2D97E2-D8A1-4D5E-A4B4-C925741144F3}">
      <dgm:prSet phldrT="[Text]"/>
      <dgm:spPr/>
      <dgm:t>
        <a:bodyPr/>
        <a:lstStyle/>
        <a:p>
          <a:r>
            <a:rPr lang="fi-FI" noProof="0" dirty="0"/>
            <a:t>Vaikutusalue</a:t>
          </a:r>
        </a:p>
      </dgm:t>
    </dgm:pt>
    <dgm:pt modelId="{42FD2DEC-3F4D-434B-9A33-C78A7DE54CE9}" type="parTrans" cxnId="{C49B1AAB-A6B8-4FF7-B972-2C81785FD143}">
      <dgm:prSet/>
      <dgm:spPr/>
      <dgm:t>
        <a:bodyPr/>
        <a:lstStyle/>
        <a:p>
          <a:endParaRPr lang="en-US"/>
        </a:p>
      </dgm:t>
    </dgm:pt>
    <dgm:pt modelId="{5F706823-D2C9-4354-8FD0-FA48D973462C}" type="sibTrans" cxnId="{C49B1AAB-A6B8-4FF7-B972-2C81785FD143}">
      <dgm:prSet/>
      <dgm:spPr/>
      <dgm:t>
        <a:bodyPr/>
        <a:lstStyle/>
        <a:p>
          <a:endParaRPr lang="en-US"/>
        </a:p>
      </dgm:t>
    </dgm:pt>
    <dgm:pt modelId="{8E935626-3582-4F88-841F-02348C9D1A37}">
      <dgm:prSet phldrT="[Text]"/>
      <dgm:spPr/>
      <dgm:t>
        <a:bodyPr/>
        <a:lstStyle/>
        <a:p>
          <a:r>
            <a:rPr lang="fi-FI" noProof="0" dirty="0"/>
            <a:t>Päästöjen tarkastelu</a:t>
          </a:r>
        </a:p>
      </dgm:t>
    </dgm:pt>
    <dgm:pt modelId="{E76BEBA4-7007-4625-BD3E-21003303EFF4}" type="parTrans" cxnId="{9191039D-7466-4A5D-A883-89EC081F5B63}">
      <dgm:prSet/>
      <dgm:spPr/>
      <dgm:t>
        <a:bodyPr/>
        <a:lstStyle/>
        <a:p>
          <a:endParaRPr lang="en-US"/>
        </a:p>
      </dgm:t>
    </dgm:pt>
    <dgm:pt modelId="{F7B84E55-6F19-48FC-9034-90FCBB2CC4A7}" type="sibTrans" cxnId="{9191039D-7466-4A5D-A883-89EC081F5B63}">
      <dgm:prSet/>
      <dgm:spPr/>
      <dgm:t>
        <a:bodyPr/>
        <a:lstStyle/>
        <a:p>
          <a:endParaRPr lang="en-US"/>
        </a:p>
      </dgm:t>
    </dgm:pt>
    <dgm:pt modelId="{0527CB7A-4B94-4D41-96F9-A05EEED0EDFB}">
      <dgm:prSet phldrT="[Text]"/>
      <dgm:spPr/>
      <dgm:t>
        <a:bodyPr/>
        <a:lstStyle/>
        <a:p>
          <a:r>
            <a:rPr lang="fi-FI" noProof="0" dirty="0"/>
            <a:t>Mittausdatan analysointi ja jalostaminen</a:t>
          </a:r>
        </a:p>
      </dgm:t>
    </dgm:pt>
    <dgm:pt modelId="{8498725B-F526-4B2E-BD3F-9DDF30F90285}" type="parTrans" cxnId="{3270DF2F-5405-456E-9576-C8AB825C9E97}">
      <dgm:prSet/>
      <dgm:spPr/>
      <dgm:t>
        <a:bodyPr/>
        <a:lstStyle/>
        <a:p>
          <a:endParaRPr lang="en-US"/>
        </a:p>
      </dgm:t>
    </dgm:pt>
    <dgm:pt modelId="{D242EE45-B1C1-4E79-9CCA-801725F4BD17}" type="sibTrans" cxnId="{3270DF2F-5405-456E-9576-C8AB825C9E97}">
      <dgm:prSet/>
      <dgm:spPr/>
      <dgm:t>
        <a:bodyPr/>
        <a:lstStyle/>
        <a:p>
          <a:endParaRPr lang="en-US"/>
        </a:p>
      </dgm:t>
    </dgm:pt>
    <dgm:pt modelId="{41A7473C-F8C7-48F0-BE13-8FE68C324B8C}">
      <dgm:prSet phldrT="[Text]"/>
      <dgm:spPr/>
      <dgm:t>
        <a:bodyPr/>
        <a:lstStyle/>
        <a:p>
          <a:r>
            <a:rPr lang="fi-FI" noProof="0" dirty="0"/>
            <a:t>Mittaukset</a:t>
          </a:r>
        </a:p>
      </dgm:t>
    </dgm:pt>
    <dgm:pt modelId="{55EE9B44-D567-46AF-B457-251413E97F51}" type="parTrans" cxnId="{3E64A77B-0A97-4D12-B742-4AA6525948E6}">
      <dgm:prSet/>
      <dgm:spPr/>
      <dgm:t>
        <a:bodyPr/>
        <a:lstStyle/>
        <a:p>
          <a:endParaRPr lang="en-US"/>
        </a:p>
      </dgm:t>
    </dgm:pt>
    <dgm:pt modelId="{3940440C-4F12-4C51-BE2F-418A09D84277}" type="sibTrans" cxnId="{3E64A77B-0A97-4D12-B742-4AA6525948E6}">
      <dgm:prSet/>
      <dgm:spPr/>
      <dgm:t>
        <a:bodyPr/>
        <a:lstStyle/>
        <a:p>
          <a:endParaRPr lang="en-US"/>
        </a:p>
      </dgm:t>
    </dgm:pt>
    <dgm:pt modelId="{AE4168B0-6997-43B8-9F25-568CF422053A}">
      <dgm:prSet phldrT="[Text]"/>
      <dgm:spPr/>
      <dgm:t>
        <a:bodyPr/>
        <a:lstStyle/>
        <a:p>
          <a:r>
            <a:rPr lang="fi-FI" noProof="0" dirty="0"/>
            <a:t>Kansalaishavainnot</a:t>
          </a:r>
        </a:p>
      </dgm:t>
    </dgm:pt>
    <dgm:pt modelId="{4B3808B7-7EC4-4455-9807-924A893CD0EE}" type="parTrans" cxnId="{2B981642-745F-4DEA-8F87-7A0ECA52012D}">
      <dgm:prSet/>
      <dgm:spPr/>
      <dgm:t>
        <a:bodyPr/>
        <a:lstStyle/>
        <a:p>
          <a:endParaRPr lang="en-US"/>
        </a:p>
      </dgm:t>
    </dgm:pt>
    <dgm:pt modelId="{6DC93C9A-0889-460A-B1E0-B15C44AC411D}" type="sibTrans" cxnId="{2B981642-745F-4DEA-8F87-7A0ECA52012D}">
      <dgm:prSet/>
      <dgm:spPr/>
      <dgm:t>
        <a:bodyPr/>
        <a:lstStyle/>
        <a:p>
          <a:endParaRPr lang="en-US"/>
        </a:p>
      </dgm:t>
    </dgm:pt>
    <dgm:pt modelId="{1B8C0686-31CD-4E33-9D46-33E2FCDC4040}">
      <dgm:prSet phldrT="[Text]"/>
      <dgm:spPr/>
      <dgm:t>
        <a:bodyPr/>
        <a:lstStyle/>
        <a:p>
          <a:r>
            <a:rPr lang="fi-FI" noProof="0" dirty="0"/>
            <a:t>Konenäköön perustuva pinnan korkeuden mittaaminen, automaattinen tunnistus valokuvista. </a:t>
          </a:r>
        </a:p>
        <a:p>
          <a:endParaRPr lang="en-US" dirty="0"/>
        </a:p>
      </dgm:t>
    </dgm:pt>
    <dgm:pt modelId="{1F6E9D02-5EC6-42A2-B106-5998EB4D4E15}" type="parTrans" cxnId="{0CB2CCEB-CC8C-4189-9CAA-76E9962DF54C}">
      <dgm:prSet/>
      <dgm:spPr/>
      <dgm:t>
        <a:bodyPr/>
        <a:lstStyle/>
        <a:p>
          <a:endParaRPr lang="en-US"/>
        </a:p>
      </dgm:t>
    </dgm:pt>
    <dgm:pt modelId="{FC494DA8-2794-499C-B80D-8957E070279B}" type="sibTrans" cxnId="{0CB2CCEB-CC8C-4189-9CAA-76E9962DF54C}">
      <dgm:prSet/>
      <dgm:spPr/>
      <dgm:t>
        <a:bodyPr/>
        <a:lstStyle/>
        <a:p>
          <a:endParaRPr lang="en-US"/>
        </a:p>
      </dgm:t>
    </dgm:pt>
    <dgm:pt modelId="{4ABA80E9-65D1-4A80-9772-7C8B47FB964B}">
      <dgm:prSet/>
      <dgm:spPr/>
      <dgm:t>
        <a:bodyPr/>
        <a:lstStyle/>
        <a:p>
          <a:r>
            <a:rPr lang="fi-FI" noProof="0" dirty="0"/>
            <a:t>Valuma-alueittain</a:t>
          </a:r>
        </a:p>
      </dgm:t>
    </dgm:pt>
    <dgm:pt modelId="{2E6EDA91-7C1F-47F3-8D1F-3C34CE529E55}" type="parTrans" cxnId="{74902850-ED03-46E5-9BC8-3F0B6967C2F5}">
      <dgm:prSet/>
      <dgm:spPr/>
      <dgm:t>
        <a:bodyPr/>
        <a:lstStyle/>
        <a:p>
          <a:endParaRPr lang="en-US"/>
        </a:p>
      </dgm:t>
    </dgm:pt>
    <dgm:pt modelId="{003EA4A0-09A9-4C31-95E4-0F230CA2EB1B}" type="sibTrans" cxnId="{74902850-ED03-46E5-9BC8-3F0B6967C2F5}">
      <dgm:prSet/>
      <dgm:spPr/>
      <dgm:t>
        <a:bodyPr/>
        <a:lstStyle/>
        <a:p>
          <a:endParaRPr lang="en-US"/>
        </a:p>
      </dgm:t>
    </dgm:pt>
    <dgm:pt modelId="{2C503979-49C3-44EA-B2E7-83B6E7D02F69}">
      <dgm:prSet/>
      <dgm:spPr/>
      <dgm:t>
        <a:bodyPr/>
        <a:lstStyle/>
        <a:p>
          <a:r>
            <a:rPr lang="fi-FI" noProof="0" dirty="0"/>
            <a:t>Sääolosuhteet</a:t>
          </a:r>
        </a:p>
      </dgm:t>
    </dgm:pt>
    <dgm:pt modelId="{F5AA6E09-5151-4B0F-89E1-9516194154FB}" type="parTrans" cxnId="{C1C1F9F1-E185-4D61-891E-97034889D2DA}">
      <dgm:prSet/>
      <dgm:spPr/>
      <dgm:t>
        <a:bodyPr/>
        <a:lstStyle/>
        <a:p>
          <a:endParaRPr lang="en-US"/>
        </a:p>
      </dgm:t>
    </dgm:pt>
    <dgm:pt modelId="{9CC021DB-2E59-44A1-B450-A0D1E88F6B08}" type="sibTrans" cxnId="{C1C1F9F1-E185-4D61-891E-97034889D2DA}">
      <dgm:prSet/>
      <dgm:spPr/>
      <dgm:t>
        <a:bodyPr/>
        <a:lstStyle/>
        <a:p>
          <a:endParaRPr lang="en-US"/>
        </a:p>
      </dgm:t>
    </dgm:pt>
    <dgm:pt modelId="{029AA4E4-D353-4A97-9E68-9F9E611090DE}">
      <dgm:prSet/>
      <dgm:spPr/>
      <dgm:t>
        <a:bodyPr/>
        <a:lstStyle/>
        <a:p>
          <a:r>
            <a:rPr lang="fi-FI" noProof="0" dirty="0"/>
            <a:t>Vuodenajat</a:t>
          </a:r>
        </a:p>
      </dgm:t>
    </dgm:pt>
    <dgm:pt modelId="{EEF82D77-0959-4A5B-82B5-061F4FDC0DE2}" type="parTrans" cxnId="{E6CC084C-3F9F-4CD3-B7E5-77281081504D}">
      <dgm:prSet/>
      <dgm:spPr/>
      <dgm:t>
        <a:bodyPr/>
        <a:lstStyle/>
        <a:p>
          <a:endParaRPr lang="en-US"/>
        </a:p>
      </dgm:t>
    </dgm:pt>
    <dgm:pt modelId="{572EC8E6-DF91-4EFF-9F52-80F88F95497A}" type="sibTrans" cxnId="{E6CC084C-3F9F-4CD3-B7E5-77281081504D}">
      <dgm:prSet/>
      <dgm:spPr/>
      <dgm:t>
        <a:bodyPr/>
        <a:lstStyle/>
        <a:p>
          <a:endParaRPr lang="en-US"/>
        </a:p>
      </dgm:t>
    </dgm:pt>
    <dgm:pt modelId="{81BCC978-F7E1-4FF7-B6B5-947A24FF4072}">
      <dgm:prSet/>
      <dgm:spPr/>
      <dgm:t>
        <a:bodyPr/>
        <a:lstStyle/>
        <a:p>
          <a:endParaRPr lang="en-US" dirty="0"/>
        </a:p>
      </dgm:t>
    </dgm:pt>
    <dgm:pt modelId="{E01F7270-558E-4EF5-BB59-FEEF1F4B1D4E}" type="parTrans" cxnId="{A2F1E621-7BC7-49C5-B268-76051F663E52}">
      <dgm:prSet/>
      <dgm:spPr/>
      <dgm:t>
        <a:bodyPr/>
        <a:lstStyle/>
        <a:p>
          <a:endParaRPr lang="en-US"/>
        </a:p>
      </dgm:t>
    </dgm:pt>
    <dgm:pt modelId="{E1A8BBA6-D3E3-4680-9BEA-BFBBA3BE319F}" type="sibTrans" cxnId="{A2F1E621-7BC7-49C5-B268-76051F663E52}">
      <dgm:prSet/>
      <dgm:spPr/>
      <dgm:t>
        <a:bodyPr/>
        <a:lstStyle/>
        <a:p>
          <a:endParaRPr lang="en-US"/>
        </a:p>
      </dgm:t>
    </dgm:pt>
    <dgm:pt modelId="{934EEE20-F754-4307-9BF2-C4E478932D14}">
      <dgm:prSet/>
      <dgm:spPr/>
      <dgm:t>
        <a:bodyPr/>
        <a:lstStyle/>
        <a:p>
          <a:r>
            <a:rPr lang="fi-FI" noProof="0" dirty="0"/>
            <a:t>Online-mittaukset</a:t>
          </a:r>
        </a:p>
      </dgm:t>
    </dgm:pt>
    <dgm:pt modelId="{33E7CDBD-AD41-4C23-B4B7-DE682ACA3759}" type="parTrans" cxnId="{E3FE26B9-53FA-40D4-8027-8D34289B2AA1}">
      <dgm:prSet/>
      <dgm:spPr/>
      <dgm:t>
        <a:bodyPr/>
        <a:lstStyle/>
        <a:p>
          <a:endParaRPr lang="en-US"/>
        </a:p>
      </dgm:t>
    </dgm:pt>
    <dgm:pt modelId="{8B9BB4DB-906D-446B-B452-ECAB7C74ADB3}" type="sibTrans" cxnId="{E3FE26B9-53FA-40D4-8027-8D34289B2AA1}">
      <dgm:prSet/>
      <dgm:spPr/>
      <dgm:t>
        <a:bodyPr/>
        <a:lstStyle/>
        <a:p>
          <a:endParaRPr lang="en-US"/>
        </a:p>
      </dgm:t>
    </dgm:pt>
    <dgm:pt modelId="{A413BA0D-EFB8-4482-B2C6-3F2496F533EC}">
      <dgm:prSet/>
      <dgm:spPr/>
      <dgm:t>
        <a:bodyPr/>
        <a:lstStyle/>
        <a:p>
          <a:r>
            <a:rPr lang="fi-FI" noProof="0" dirty="0"/>
            <a:t>Manuaalinen näytteenotto</a:t>
          </a:r>
        </a:p>
      </dgm:t>
    </dgm:pt>
    <dgm:pt modelId="{03C235F5-B482-4E65-B2B3-F06C0AAC30B7}" type="parTrans" cxnId="{5B7BC06D-1AD6-48D5-8AF3-93C56413771A}">
      <dgm:prSet/>
      <dgm:spPr/>
      <dgm:t>
        <a:bodyPr/>
        <a:lstStyle/>
        <a:p>
          <a:endParaRPr lang="en-US"/>
        </a:p>
      </dgm:t>
    </dgm:pt>
    <dgm:pt modelId="{8B89C707-C0EA-4150-B8CC-636E7D7F302F}" type="sibTrans" cxnId="{5B7BC06D-1AD6-48D5-8AF3-93C56413771A}">
      <dgm:prSet/>
      <dgm:spPr/>
      <dgm:t>
        <a:bodyPr/>
        <a:lstStyle/>
        <a:p>
          <a:endParaRPr lang="en-US"/>
        </a:p>
      </dgm:t>
    </dgm:pt>
    <dgm:pt modelId="{CC20B01F-CBB3-4CB3-A6E2-6DDBE40C0303}">
      <dgm:prSet/>
      <dgm:spPr/>
      <dgm:t>
        <a:bodyPr/>
        <a:lstStyle/>
        <a:p>
          <a:r>
            <a:rPr lang="fi-FI" noProof="0" dirty="0"/>
            <a:t>Passiivinen näytteenotto</a:t>
          </a:r>
        </a:p>
      </dgm:t>
    </dgm:pt>
    <dgm:pt modelId="{A6DD2443-3893-497A-A203-CFFF45396E24}" type="parTrans" cxnId="{8CDEB9C4-84C7-4547-BD51-881F8EFF2632}">
      <dgm:prSet/>
      <dgm:spPr/>
      <dgm:t>
        <a:bodyPr/>
        <a:lstStyle/>
        <a:p>
          <a:endParaRPr lang="en-US"/>
        </a:p>
      </dgm:t>
    </dgm:pt>
    <dgm:pt modelId="{7755B07B-42EF-4A9C-A570-8F382234DAAF}" type="sibTrans" cxnId="{8CDEB9C4-84C7-4547-BD51-881F8EFF2632}">
      <dgm:prSet/>
      <dgm:spPr/>
      <dgm:t>
        <a:bodyPr/>
        <a:lstStyle/>
        <a:p>
          <a:endParaRPr lang="en-US"/>
        </a:p>
      </dgm:t>
    </dgm:pt>
    <dgm:pt modelId="{BF164D4C-0FC3-4C8E-8642-77191C0D8E28}">
      <dgm:prSet/>
      <dgm:spPr/>
      <dgm:t>
        <a:bodyPr/>
        <a:lstStyle/>
        <a:p>
          <a:r>
            <a:rPr lang="fi-FI" noProof="0" dirty="0"/>
            <a:t>Laadukkaat mittaukset</a:t>
          </a:r>
        </a:p>
      </dgm:t>
    </dgm:pt>
    <dgm:pt modelId="{86B1C6EC-2ACA-4E89-AC33-2C52F21479AF}" type="parTrans" cxnId="{9DC770B0-E7AB-499E-B7FB-995A0CBB23A2}">
      <dgm:prSet/>
      <dgm:spPr/>
      <dgm:t>
        <a:bodyPr/>
        <a:lstStyle/>
        <a:p>
          <a:endParaRPr lang="en-US"/>
        </a:p>
      </dgm:t>
    </dgm:pt>
    <dgm:pt modelId="{FC0C630B-5432-4B5A-8CB2-A36E2036BE0C}" type="sibTrans" cxnId="{9DC770B0-E7AB-499E-B7FB-995A0CBB23A2}">
      <dgm:prSet/>
      <dgm:spPr/>
      <dgm:t>
        <a:bodyPr/>
        <a:lstStyle/>
        <a:p>
          <a:endParaRPr lang="en-US"/>
        </a:p>
      </dgm:t>
    </dgm:pt>
    <dgm:pt modelId="{A64B00BB-87F5-434A-B4C7-7999298F9B3C}">
      <dgm:prSet/>
      <dgm:spPr/>
      <dgm:t>
        <a:bodyPr/>
        <a:lstStyle/>
        <a:p>
          <a:endParaRPr lang="fi-FI" noProof="0" dirty="0"/>
        </a:p>
      </dgm:t>
    </dgm:pt>
    <dgm:pt modelId="{DE52DC56-26E7-4291-8C46-882645B2F5EB}" type="parTrans" cxnId="{FF6D9BAD-888B-4DC3-8BAB-2C30DF810698}">
      <dgm:prSet/>
      <dgm:spPr/>
      <dgm:t>
        <a:bodyPr/>
        <a:lstStyle/>
        <a:p>
          <a:endParaRPr lang="en-US"/>
        </a:p>
      </dgm:t>
    </dgm:pt>
    <dgm:pt modelId="{3F8BCBDE-1E9A-4A69-A41D-C2874315E503}" type="sibTrans" cxnId="{FF6D9BAD-888B-4DC3-8BAB-2C30DF810698}">
      <dgm:prSet/>
      <dgm:spPr/>
      <dgm:t>
        <a:bodyPr/>
        <a:lstStyle/>
        <a:p>
          <a:endParaRPr lang="en-US"/>
        </a:p>
      </dgm:t>
    </dgm:pt>
    <dgm:pt modelId="{87687295-7BD2-475A-A9C6-451C940FEA6E}">
      <dgm:prSet/>
      <dgm:spPr/>
      <dgm:t>
        <a:bodyPr/>
        <a:lstStyle/>
        <a:p>
          <a:r>
            <a:rPr lang="fi-FI" noProof="0" dirty="0"/>
            <a:t>Toiminta alueella</a:t>
          </a:r>
        </a:p>
      </dgm:t>
    </dgm:pt>
    <dgm:pt modelId="{610D0F2A-15C6-41A2-B974-2209C3804253}" type="parTrans" cxnId="{E34971A3-6D2F-425C-BB79-D79B92C3190D}">
      <dgm:prSet/>
      <dgm:spPr/>
      <dgm:t>
        <a:bodyPr/>
        <a:lstStyle/>
        <a:p>
          <a:endParaRPr lang="en-US"/>
        </a:p>
      </dgm:t>
    </dgm:pt>
    <dgm:pt modelId="{5340E49B-1813-45CD-8D6D-E6EADD13B2C3}" type="sibTrans" cxnId="{E34971A3-6D2F-425C-BB79-D79B92C3190D}">
      <dgm:prSet/>
      <dgm:spPr/>
      <dgm:t>
        <a:bodyPr/>
        <a:lstStyle/>
        <a:p>
          <a:endParaRPr lang="en-US"/>
        </a:p>
      </dgm:t>
    </dgm:pt>
    <dgm:pt modelId="{7A8AD03E-FAB7-41BF-82E6-EA9A0664C23C}" type="pres">
      <dgm:prSet presAssocID="{A1F96CFD-9EB4-4D79-AD9D-E0B51DD1F6D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i-FI"/>
        </a:p>
      </dgm:t>
    </dgm:pt>
    <dgm:pt modelId="{93022A86-3882-447C-8675-8EC56080C2CE}" type="pres">
      <dgm:prSet presAssocID="{EA2D97E2-D8A1-4D5E-A4B4-C925741144F3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162641E-2904-4958-8390-F8E42AB6E58E}" type="pres">
      <dgm:prSet presAssocID="{EA2D97E2-D8A1-4D5E-A4B4-C925741144F3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9A7B666-9418-4F50-9D7C-3E4FC80CCB50}" type="pres">
      <dgm:prSet presAssocID="{0527CB7A-4B94-4D41-96F9-A05EEED0EDFB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1BF9184-08D2-4FEE-B7A9-8BC97C816388}" type="pres">
      <dgm:prSet presAssocID="{0527CB7A-4B94-4D41-96F9-A05EEED0EDF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CFC15AE-100C-4C9D-AA03-FF205F555395}" type="pres">
      <dgm:prSet presAssocID="{AE4168B0-6997-43B8-9F25-568CF422053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5DE9872-0DB4-43F1-975C-CA5CBDC75C07}" type="pres">
      <dgm:prSet presAssocID="{AE4168B0-6997-43B8-9F25-568CF422053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9191039D-7466-4A5D-A883-89EC081F5B63}" srcId="{EA2D97E2-D8A1-4D5E-A4B4-C925741144F3}" destId="{8E935626-3582-4F88-841F-02348C9D1A37}" srcOrd="0" destOrd="0" parTransId="{E76BEBA4-7007-4625-BD3E-21003303EFF4}" sibTransId="{F7B84E55-6F19-48FC-9034-90FCBB2CC4A7}"/>
    <dgm:cxn modelId="{C1C1F9F1-E185-4D61-891E-97034889D2DA}" srcId="{8E935626-3582-4F88-841F-02348C9D1A37}" destId="{2C503979-49C3-44EA-B2E7-83B6E7D02F69}" srcOrd="1" destOrd="0" parTransId="{F5AA6E09-5151-4B0F-89E1-9516194154FB}" sibTransId="{9CC021DB-2E59-44A1-B450-A0D1E88F6B08}"/>
    <dgm:cxn modelId="{E34971A3-6D2F-425C-BB79-D79B92C3190D}" srcId="{8E935626-3582-4F88-841F-02348C9D1A37}" destId="{87687295-7BD2-475A-A9C6-451C940FEA6E}" srcOrd="3" destOrd="0" parTransId="{610D0F2A-15C6-41A2-B974-2209C3804253}" sibTransId="{5340E49B-1813-45CD-8D6D-E6EADD13B2C3}"/>
    <dgm:cxn modelId="{2D49A132-8C37-442E-8621-730995454FF6}" type="presOf" srcId="{1B8C0686-31CD-4E33-9D46-33E2FCDC4040}" destId="{E5DE9872-0DB4-43F1-975C-CA5CBDC75C07}" srcOrd="0" destOrd="0" presId="urn:microsoft.com/office/officeart/2009/3/layout/IncreasingArrowsProcess"/>
    <dgm:cxn modelId="{5B7BC06D-1AD6-48D5-8AF3-93C56413771A}" srcId="{41A7473C-F8C7-48F0-BE13-8FE68C324B8C}" destId="{A413BA0D-EFB8-4482-B2C6-3F2496F533EC}" srcOrd="1" destOrd="0" parTransId="{03C235F5-B482-4E65-B2B3-F06C0AAC30B7}" sibTransId="{8B89C707-C0EA-4150-B8CC-636E7D7F302F}"/>
    <dgm:cxn modelId="{80BA0680-A5CB-40A2-ACEC-306447578061}" type="presOf" srcId="{2C503979-49C3-44EA-B2E7-83B6E7D02F69}" destId="{5162641E-2904-4958-8390-F8E42AB6E58E}" srcOrd="0" destOrd="2" presId="urn:microsoft.com/office/officeart/2009/3/layout/IncreasingArrowsProcess"/>
    <dgm:cxn modelId="{9DC770B0-E7AB-499E-B7FB-995A0CBB23A2}" srcId="{0527CB7A-4B94-4D41-96F9-A05EEED0EDFB}" destId="{BF164D4C-0FC3-4C8E-8642-77191C0D8E28}" srcOrd="1" destOrd="0" parTransId="{86B1C6EC-2ACA-4E89-AC33-2C52F21479AF}" sibTransId="{FC0C630B-5432-4B5A-8CB2-A36E2036BE0C}"/>
    <dgm:cxn modelId="{EC68CE01-1D96-476C-BF0A-022FE6CA524B}" type="presOf" srcId="{EA2D97E2-D8A1-4D5E-A4B4-C925741144F3}" destId="{93022A86-3882-447C-8675-8EC56080C2CE}" srcOrd="0" destOrd="0" presId="urn:microsoft.com/office/officeart/2009/3/layout/IncreasingArrowsProcess"/>
    <dgm:cxn modelId="{0CB2CCEB-CC8C-4189-9CAA-76E9962DF54C}" srcId="{AE4168B0-6997-43B8-9F25-568CF422053A}" destId="{1B8C0686-31CD-4E33-9D46-33E2FCDC4040}" srcOrd="0" destOrd="0" parTransId="{1F6E9D02-5EC6-42A2-B106-5998EB4D4E15}" sibTransId="{FC494DA8-2794-499C-B80D-8957E070279B}"/>
    <dgm:cxn modelId="{A2F1E621-7BC7-49C5-B268-76051F663E52}" srcId="{EA2D97E2-D8A1-4D5E-A4B4-C925741144F3}" destId="{81BCC978-F7E1-4FF7-B6B5-947A24FF4072}" srcOrd="1" destOrd="0" parTransId="{E01F7270-558E-4EF5-BB59-FEEF1F4B1D4E}" sibTransId="{E1A8BBA6-D3E3-4680-9BEA-BFBBA3BE319F}"/>
    <dgm:cxn modelId="{0501F820-7DA0-4E9A-9AF6-FA53E1BD0322}" type="presOf" srcId="{AE4168B0-6997-43B8-9F25-568CF422053A}" destId="{FCFC15AE-100C-4C9D-AA03-FF205F555395}" srcOrd="0" destOrd="0" presId="urn:microsoft.com/office/officeart/2009/3/layout/IncreasingArrowsProcess"/>
    <dgm:cxn modelId="{B0B92014-8BBA-4A64-BA84-9317C9EB0440}" type="presOf" srcId="{A64B00BB-87F5-434A-B4C7-7999298F9B3C}" destId="{11BF9184-08D2-4FEE-B7A9-8BC97C816388}" srcOrd="0" destOrd="4" presId="urn:microsoft.com/office/officeart/2009/3/layout/IncreasingArrowsProcess"/>
    <dgm:cxn modelId="{23D8ADAA-A3C9-42AA-8F96-70518EE687D2}" type="presOf" srcId="{0527CB7A-4B94-4D41-96F9-A05EEED0EDFB}" destId="{79A7B666-9418-4F50-9D7C-3E4FC80CCB50}" srcOrd="0" destOrd="0" presId="urn:microsoft.com/office/officeart/2009/3/layout/IncreasingArrowsProcess"/>
    <dgm:cxn modelId="{FF6D9BAD-888B-4DC3-8BAB-2C30DF810698}" srcId="{41A7473C-F8C7-48F0-BE13-8FE68C324B8C}" destId="{A64B00BB-87F5-434A-B4C7-7999298F9B3C}" srcOrd="3" destOrd="0" parTransId="{DE52DC56-26E7-4291-8C46-882645B2F5EB}" sibTransId="{3F8BCBDE-1E9A-4A69-A41D-C2874315E503}"/>
    <dgm:cxn modelId="{2335914F-410F-4BB0-BCAA-BAE19E2B2976}" type="presOf" srcId="{4ABA80E9-65D1-4A80-9772-7C8B47FB964B}" destId="{5162641E-2904-4958-8390-F8E42AB6E58E}" srcOrd="0" destOrd="1" presId="urn:microsoft.com/office/officeart/2009/3/layout/IncreasingArrowsProcess"/>
    <dgm:cxn modelId="{8CDEB9C4-84C7-4547-BD51-881F8EFF2632}" srcId="{41A7473C-F8C7-48F0-BE13-8FE68C324B8C}" destId="{CC20B01F-CBB3-4CB3-A6E2-6DDBE40C0303}" srcOrd="2" destOrd="0" parTransId="{A6DD2443-3893-497A-A203-CFFF45396E24}" sibTransId="{7755B07B-42EF-4A9C-A570-8F382234DAAF}"/>
    <dgm:cxn modelId="{E6CC084C-3F9F-4CD3-B7E5-77281081504D}" srcId="{8E935626-3582-4F88-841F-02348C9D1A37}" destId="{029AA4E4-D353-4A97-9E68-9F9E611090DE}" srcOrd="2" destOrd="0" parTransId="{EEF82D77-0959-4A5B-82B5-061F4FDC0DE2}" sibTransId="{572EC8E6-DF91-4EFF-9F52-80F88F95497A}"/>
    <dgm:cxn modelId="{2B981642-745F-4DEA-8F87-7A0ECA52012D}" srcId="{A1F96CFD-9EB4-4D79-AD9D-E0B51DD1F6D7}" destId="{AE4168B0-6997-43B8-9F25-568CF422053A}" srcOrd="2" destOrd="0" parTransId="{4B3808B7-7EC4-4455-9807-924A893CD0EE}" sibTransId="{6DC93C9A-0889-460A-B1E0-B15C44AC411D}"/>
    <dgm:cxn modelId="{E8CD3F1D-C680-419C-9E13-6EDFCC2656C6}" type="presOf" srcId="{81BCC978-F7E1-4FF7-B6B5-947A24FF4072}" destId="{5162641E-2904-4958-8390-F8E42AB6E58E}" srcOrd="0" destOrd="5" presId="urn:microsoft.com/office/officeart/2009/3/layout/IncreasingArrowsProcess"/>
    <dgm:cxn modelId="{FA6987C9-5D6C-4128-A7F2-182C84595181}" type="presOf" srcId="{BF164D4C-0FC3-4C8E-8642-77191C0D8E28}" destId="{11BF9184-08D2-4FEE-B7A9-8BC97C816388}" srcOrd="0" destOrd="5" presId="urn:microsoft.com/office/officeart/2009/3/layout/IncreasingArrowsProcess"/>
    <dgm:cxn modelId="{C05B40D4-7B1B-4240-A14E-C9450316B7B7}" type="presOf" srcId="{A1F96CFD-9EB4-4D79-AD9D-E0B51DD1F6D7}" destId="{7A8AD03E-FAB7-41BF-82E6-EA9A0664C23C}" srcOrd="0" destOrd="0" presId="urn:microsoft.com/office/officeart/2009/3/layout/IncreasingArrowsProcess"/>
    <dgm:cxn modelId="{C49B1AAB-A6B8-4FF7-B972-2C81785FD143}" srcId="{A1F96CFD-9EB4-4D79-AD9D-E0B51DD1F6D7}" destId="{EA2D97E2-D8A1-4D5E-A4B4-C925741144F3}" srcOrd="0" destOrd="0" parTransId="{42FD2DEC-3F4D-434B-9A33-C78A7DE54CE9}" sibTransId="{5F706823-D2C9-4354-8FD0-FA48D973462C}"/>
    <dgm:cxn modelId="{3C201654-A1D2-4738-828A-1A7D17D31DAB}" type="presOf" srcId="{8E935626-3582-4F88-841F-02348C9D1A37}" destId="{5162641E-2904-4958-8390-F8E42AB6E58E}" srcOrd="0" destOrd="0" presId="urn:microsoft.com/office/officeart/2009/3/layout/IncreasingArrowsProcess"/>
    <dgm:cxn modelId="{7ADE9AAA-6338-4470-9808-E67C43123B0E}" type="presOf" srcId="{CC20B01F-CBB3-4CB3-A6E2-6DDBE40C0303}" destId="{11BF9184-08D2-4FEE-B7A9-8BC97C816388}" srcOrd="0" destOrd="3" presId="urn:microsoft.com/office/officeart/2009/3/layout/IncreasingArrowsProcess"/>
    <dgm:cxn modelId="{23B2834F-AF3C-404C-B9B4-8CD4B8D6CFE1}" type="presOf" srcId="{A413BA0D-EFB8-4482-B2C6-3F2496F533EC}" destId="{11BF9184-08D2-4FEE-B7A9-8BC97C816388}" srcOrd="0" destOrd="2" presId="urn:microsoft.com/office/officeart/2009/3/layout/IncreasingArrowsProcess"/>
    <dgm:cxn modelId="{74902850-ED03-46E5-9BC8-3F0B6967C2F5}" srcId="{8E935626-3582-4F88-841F-02348C9D1A37}" destId="{4ABA80E9-65D1-4A80-9772-7C8B47FB964B}" srcOrd="0" destOrd="0" parTransId="{2E6EDA91-7C1F-47F3-8D1F-3C34CE529E55}" sibTransId="{003EA4A0-09A9-4C31-95E4-0F230CA2EB1B}"/>
    <dgm:cxn modelId="{3270DF2F-5405-456E-9576-C8AB825C9E97}" srcId="{A1F96CFD-9EB4-4D79-AD9D-E0B51DD1F6D7}" destId="{0527CB7A-4B94-4D41-96F9-A05EEED0EDFB}" srcOrd="1" destOrd="0" parTransId="{8498725B-F526-4B2E-BD3F-9DDF30F90285}" sibTransId="{D242EE45-B1C1-4E79-9CCA-801725F4BD17}"/>
    <dgm:cxn modelId="{3E64A77B-0A97-4D12-B742-4AA6525948E6}" srcId="{0527CB7A-4B94-4D41-96F9-A05EEED0EDFB}" destId="{41A7473C-F8C7-48F0-BE13-8FE68C324B8C}" srcOrd="0" destOrd="0" parTransId="{55EE9B44-D567-46AF-B457-251413E97F51}" sibTransId="{3940440C-4F12-4C51-BE2F-418A09D84277}"/>
    <dgm:cxn modelId="{73E1F041-1EE2-4A47-A413-0EE957873F34}" type="presOf" srcId="{934EEE20-F754-4307-9BF2-C4E478932D14}" destId="{11BF9184-08D2-4FEE-B7A9-8BC97C816388}" srcOrd="0" destOrd="1" presId="urn:microsoft.com/office/officeart/2009/3/layout/IncreasingArrowsProcess"/>
    <dgm:cxn modelId="{4D3CF17A-71CB-48EB-AF5F-0CC774DFC146}" type="presOf" srcId="{029AA4E4-D353-4A97-9E68-9F9E611090DE}" destId="{5162641E-2904-4958-8390-F8E42AB6E58E}" srcOrd="0" destOrd="3" presId="urn:microsoft.com/office/officeart/2009/3/layout/IncreasingArrowsProcess"/>
    <dgm:cxn modelId="{3170F682-292C-42D6-97A6-C786B9055F88}" type="presOf" srcId="{87687295-7BD2-475A-A9C6-451C940FEA6E}" destId="{5162641E-2904-4958-8390-F8E42AB6E58E}" srcOrd="0" destOrd="4" presId="urn:microsoft.com/office/officeart/2009/3/layout/IncreasingArrowsProcess"/>
    <dgm:cxn modelId="{E3FE26B9-53FA-40D4-8027-8D34289B2AA1}" srcId="{41A7473C-F8C7-48F0-BE13-8FE68C324B8C}" destId="{934EEE20-F754-4307-9BF2-C4E478932D14}" srcOrd="0" destOrd="0" parTransId="{33E7CDBD-AD41-4C23-B4B7-DE682ACA3759}" sibTransId="{8B9BB4DB-906D-446B-B452-ECAB7C74ADB3}"/>
    <dgm:cxn modelId="{07B71E1C-B4C3-418A-8443-6315816CAFA1}" type="presOf" srcId="{41A7473C-F8C7-48F0-BE13-8FE68C324B8C}" destId="{11BF9184-08D2-4FEE-B7A9-8BC97C816388}" srcOrd="0" destOrd="0" presId="urn:microsoft.com/office/officeart/2009/3/layout/IncreasingArrowsProcess"/>
    <dgm:cxn modelId="{AAD08224-D569-4B97-A554-7EFDD96D19F3}" type="presParOf" srcId="{7A8AD03E-FAB7-41BF-82E6-EA9A0664C23C}" destId="{93022A86-3882-447C-8675-8EC56080C2CE}" srcOrd="0" destOrd="0" presId="urn:microsoft.com/office/officeart/2009/3/layout/IncreasingArrowsProcess"/>
    <dgm:cxn modelId="{A8C92859-7F7F-44AB-8908-E3AA8D5E8808}" type="presParOf" srcId="{7A8AD03E-FAB7-41BF-82E6-EA9A0664C23C}" destId="{5162641E-2904-4958-8390-F8E42AB6E58E}" srcOrd="1" destOrd="0" presId="urn:microsoft.com/office/officeart/2009/3/layout/IncreasingArrowsProcess"/>
    <dgm:cxn modelId="{23B0C58B-4FD3-4400-AA30-B535465EC120}" type="presParOf" srcId="{7A8AD03E-FAB7-41BF-82E6-EA9A0664C23C}" destId="{79A7B666-9418-4F50-9D7C-3E4FC80CCB50}" srcOrd="2" destOrd="0" presId="urn:microsoft.com/office/officeart/2009/3/layout/IncreasingArrowsProcess"/>
    <dgm:cxn modelId="{2CFA558C-49F6-415F-96FF-95A7A4C2CF3D}" type="presParOf" srcId="{7A8AD03E-FAB7-41BF-82E6-EA9A0664C23C}" destId="{11BF9184-08D2-4FEE-B7A9-8BC97C816388}" srcOrd="3" destOrd="0" presId="urn:microsoft.com/office/officeart/2009/3/layout/IncreasingArrowsProcess"/>
    <dgm:cxn modelId="{6C89DDD7-2DA3-47E4-A0DB-3B9E66C88B1A}" type="presParOf" srcId="{7A8AD03E-FAB7-41BF-82E6-EA9A0664C23C}" destId="{FCFC15AE-100C-4C9D-AA03-FF205F555395}" srcOrd="4" destOrd="0" presId="urn:microsoft.com/office/officeart/2009/3/layout/IncreasingArrowsProcess"/>
    <dgm:cxn modelId="{0B751EB0-A434-4647-977A-6F7C48F95C09}" type="presParOf" srcId="{7A8AD03E-FAB7-41BF-82E6-EA9A0664C23C}" destId="{E5DE9872-0DB4-43F1-975C-CA5CBDC75C0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22A86-3882-447C-8675-8EC56080C2CE}">
      <dsp:nvSpPr>
        <dsp:cNvPr id="0" name=""/>
        <dsp:cNvSpPr/>
      </dsp:nvSpPr>
      <dsp:spPr>
        <a:xfrm>
          <a:off x="600254" y="7520"/>
          <a:ext cx="6686190" cy="97376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5458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noProof="0" dirty="0"/>
            <a:t>Vaikutusalue</a:t>
          </a:r>
        </a:p>
      </dsp:txBody>
      <dsp:txXfrm>
        <a:off x="600254" y="250961"/>
        <a:ext cx="6442749" cy="486882"/>
      </dsp:txXfrm>
    </dsp:sp>
    <dsp:sp modelId="{5162641E-2904-4958-8390-F8E42AB6E58E}">
      <dsp:nvSpPr>
        <dsp:cNvPr id="0" name=""/>
        <dsp:cNvSpPr/>
      </dsp:nvSpPr>
      <dsp:spPr>
        <a:xfrm>
          <a:off x="600254" y="758432"/>
          <a:ext cx="2059346" cy="1875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/>
            <a:t>Päästöjen tarkastelu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Valuma-alueittain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Sääolosuhteet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Vuodenajat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Toiminta alueella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600254" y="758432"/>
        <a:ext cx="2059346" cy="1875828"/>
      </dsp:txXfrm>
    </dsp:sp>
    <dsp:sp modelId="{79A7B666-9418-4F50-9D7C-3E4FC80CCB50}">
      <dsp:nvSpPr>
        <dsp:cNvPr id="0" name=""/>
        <dsp:cNvSpPr/>
      </dsp:nvSpPr>
      <dsp:spPr>
        <a:xfrm>
          <a:off x="2659601" y="332108"/>
          <a:ext cx="4626843" cy="97376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5458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noProof="0" dirty="0"/>
            <a:t>Mittausdatan analysointi ja jalostaminen</a:t>
          </a:r>
        </a:p>
      </dsp:txBody>
      <dsp:txXfrm>
        <a:off x="2659601" y="575549"/>
        <a:ext cx="4383402" cy="486882"/>
      </dsp:txXfrm>
    </dsp:sp>
    <dsp:sp modelId="{11BF9184-08D2-4FEE-B7A9-8BC97C816388}">
      <dsp:nvSpPr>
        <dsp:cNvPr id="0" name=""/>
        <dsp:cNvSpPr/>
      </dsp:nvSpPr>
      <dsp:spPr>
        <a:xfrm>
          <a:off x="2659601" y="1083020"/>
          <a:ext cx="2059346" cy="1875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/>
            <a:t>Mittaukset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Online-mittaukset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Manuaalinen näytteenotto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noProof="0" dirty="0"/>
            <a:t>Passiivinen näytteenotto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200" kern="1200" noProof="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/>
            <a:t>Laadukkaat mittaukset</a:t>
          </a:r>
        </a:p>
      </dsp:txBody>
      <dsp:txXfrm>
        <a:off x="2659601" y="1083020"/>
        <a:ext cx="2059346" cy="1875828"/>
      </dsp:txXfrm>
    </dsp:sp>
    <dsp:sp modelId="{FCFC15AE-100C-4C9D-AA03-FF205F555395}">
      <dsp:nvSpPr>
        <dsp:cNvPr id="0" name=""/>
        <dsp:cNvSpPr/>
      </dsp:nvSpPr>
      <dsp:spPr>
        <a:xfrm>
          <a:off x="4718948" y="656696"/>
          <a:ext cx="2567497" cy="97376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5458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kern="1200" noProof="0" dirty="0"/>
            <a:t>Kansalaishavainnot</a:t>
          </a:r>
        </a:p>
      </dsp:txBody>
      <dsp:txXfrm>
        <a:off x="4718948" y="900137"/>
        <a:ext cx="2324056" cy="486882"/>
      </dsp:txXfrm>
    </dsp:sp>
    <dsp:sp modelId="{E5DE9872-0DB4-43F1-975C-CA5CBDC75C07}">
      <dsp:nvSpPr>
        <dsp:cNvPr id="0" name=""/>
        <dsp:cNvSpPr/>
      </dsp:nvSpPr>
      <dsp:spPr>
        <a:xfrm>
          <a:off x="4718948" y="1407608"/>
          <a:ext cx="2059346" cy="18483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noProof="0" dirty="0"/>
            <a:t>Konenäköön perustuva pinnan korkeuden mittaaminen, automaattinen tunnistus valokuvista.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4718948" y="1407608"/>
        <a:ext cx="2059346" cy="1848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9BD1A-27FA-4AF0-8ADD-275560F12503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B425F-B7BA-458C-9D14-42116004E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41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6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7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8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9538B-F2F8-4D16-9D40-51EF19B6E1A1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60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5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 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2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0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9538B-F2F8-4D16-9D40-51EF19B6E1A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9792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9538B-F2F8-4D16-9D40-51EF19B6E1A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65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9538B-F2F8-4D16-9D40-51EF19B6E1A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959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425F-B7BA-458C-9D14-42116004E1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.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12800" y="2491433"/>
            <a:ext cx="7518399" cy="1191567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2800" y="3792123"/>
            <a:ext cx="7518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7" name="Kuva 6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Brändi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0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Lopetusdia">
    <p:bg>
      <p:bgPr>
        <a:solidFill>
          <a:srgbClr val="0D6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32424" y="37828"/>
            <a:ext cx="9073747" cy="6782072"/>
          </a:xfrm>
          <a:prstGeom prst="rect">
            <a:avLst/>
          </a:prstGeom>
          <a:noFill/>
          <a:ln w="76200" cap="sq" cmpd="sng">
            <a:solidFill>
              <a:srgbClr val="FFFFFF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/>
          <a:srcRect t="50000"/>
          <a:stretch/>
        </p:blipFill>
        <p:spPr>
          <a:xfrm>
            <a:off x="4420681" y="43232"/>
            <a:ext cx="304800" cy="15240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 userDrawn="1"/>
        </p:nvPicPr>
        <p:blipFill rotWithShape="1">
          <a:blip r:embed="rId2"/>
          <a:srcRect b="43705"/>
          <a:stretch/>
        </p:blipFill>
        <p:spPr>
          <a:xfrm>
            <a:off x="4422775" y="6686413"/>
            <a:ext cx="304800" cy="171587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57822" y="3276600"/>
            <a:ext cx="152400" cy="30480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8926752" y="3276600"/>
            <a:ext cx="152400" cy="304800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4908" y="2673350"/>
            <a:ext cx="44831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6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. Sisältödia valkoisella 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876301"/>
            <a:ext cx="7619990" cy="1143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12800" y="2107315"/>
            <a:ext cx="7518400" cy="33908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10" name="Kuva 9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. Sisältödia sinisellä taustalla">
    <p:bg>
      <p:bgPr>
        <a:solidFill>
          <a:srgbClr val="0D6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873482"/>
            <a:ext cx="7518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12800" y="2118082"/>
            <a:ext cx="7518400" cy="339089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4241800" cy="36830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8356" y="6179256"/>
            <a:ext cx="965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. Sisältödi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46101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787712"/>
            <a:ext cx="4038600" cy="33940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787712"/>
            <a:ext cx="4038600" cy="33940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9" name="Kuva 8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4503" y="533778"/>
            <a:ext cx="4317997" cy="1143000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44503" y="1760229"/>
            <a:ext cx="4317998" cy="28050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5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5054602" y="455084"/>
            <a:ext cx="3809368" cy="2506133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6" name="Kuvan paikkamerkki 12"/>
          <p:cNvSpPr>
            <a:spLocks noGrp="1"/>
          </p:cNvSpPr>
          <p:nvPr>
            <p:ph type="pic" sz="quarter" idx="11"/>
          </p:nvPr>
        </p:nvSpPr>
        <p:spPr>
          <a:xfrm>
            <a:off x="5054602" y="3023299"/>
            <a:ext cx="3809368" cy="2506133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9" name="Kuva 8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Sisältödia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3578225"/>
            <a:ext cx="7518400" cy="838054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12800" y="4520873"/>
            <a:ext cx="7518400" cy="11386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3428998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9" name="Kuva 8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94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Otsikkodia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574604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267" y="2919839"/>
            <a:ext cx="6815666" cy="619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9" name="Kuva 8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Välidia">
    <p:bg>
      <p:bgPr>
        <a:solidFill>
          <a:srgbClr val="0D6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20799" y="2919839"/>
            <a:ext cx="6547557" cy="619573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4241800" cy="3683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8356" y="6179256"/>
            <a:ext cx="965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6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Dia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574604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445" y="6179256"/>
            <a:ext cx="2425700" cy="368300"/>
          </a:xfrm>
          <a:prstGeom prst="rect">
            <a:avLst/>
          </a:prstGeom>
        </p:spPr>
      </p:pic>
      <p:pic>
        <p:nvPicPr>
          <p:cNvPr id="6" name="Kuva 5" descr="xamk_logo_tiivis_si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89" y="6179256"/>
            <a:ext cx="948492" cy="3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3390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1747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3" r:id="rId10"/>
    <p:sldLayoutId id="214748366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007DA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DAA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DAA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DAA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DAA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DAA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xamk.fi/wp-content/uploads/2017/09/Xamk-edistaa2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Lakeland</a:t>
            </a:r>
            <a:r>
              <a:rPr lang="fi-FI" dirty="0"/>
              <a:t> Forum</a:t>
            </a:r>
            <a:br>
              <a:rPr lang="fi-FI" dirty="0"/>
            </a:br>
            <a:r>
              <a:rPr lang="fi-FI" dirty="0"/>
              <a:t>Kongressitalo </a:t>
            </a:r>
            <a:r>
              <a:rPr lang="fi-FI" dirty="0" err="1"/>
              <a:t>Mikaeli</a:t>
            </a:r>
            <a:r>
              <a:rPr lang="fi-FI" dirty="0"/>
              <a:t> 5.6.2019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b="1" dirty="0"/>
          </a:p>
          <a:p>
            <a:r>
              <a:rPr lang="fi-FI" b="1" dirty="0"/>
              <a:t>Tutkimus turvaamassa vesistöjen puhtautta</a:t>
            </a:r>
          </a:p>
          <a:p>
            <a:r>
              <a:rPr lang="fi-FI" dirty="0"/>
              <a:t> tutkimuspäällikkö </a:t>
            </a:r>
            <a:r>
              <a:rPr lang="fi-FI" dirty="0" err="1"/>
              <a:t>TkT</a:t>
            </a:r>
            <a:r>
              <a:rPr lang="fi-FI" dirty="0"/>
              <a:t> Hanne Soininen</a:t>
            </a:r>
          </a:p>
          <a:p>
            <a:r>
              <a:rPr lang="fi-FI" dirty="0"/>
              <a:t>Kaakkois-Suomen ammattikorkeakoulu</a:t>
            </a:r>
            <a:endParaRPr lang="en-US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155669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581859" y="123522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65" r="841"/>
          <a:stretch/>
        </p:blipFill>
        <p:spPr>
          <a:xfrm>
            <a:off x="5076999" y="1236037"/>
            <a:ext cx="3809011" cy="2423754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717266" y="93037"/>
            <a:ext cx="761999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Hulevesien vaikutus vesistön laatuun – ennakointia monitoroinnilla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99" y="3838730"/>
            <a:ext cx="3505276" cy="2272355"/>
          </a:xfrm>
          <a:prstGeom prst="rect">
            <a:avLst/>
          </a:prstGeom>
        </p:spPr>
      </p:pic>
      <p:sp>
        <p:nvSpPr>
          <p:cNvPr id="10" name="Sisällön paikkamerkki 2"/>
          <p:cNvSpPr>
            <a:spLocks noGrp="1"/>
          </p:cNvSpPr>
          <p:nvPr>
            <p:ph sz="half" idx="1"/>
          </p:nvPr>
        </p:nvSpPr>
        <p:spPr>
          <a:xfrm>
            <a:off x="488661" y="1719842"/>
            <a:ext cx="4151578" cy="3664569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i-FI" dirty="0" err="1"/>
              <a:t>Xamkissa</a:t>
            </a:r>
            <a:r>
              <a:rPr lang="fi-FI" dirty="0"/>
              <a:t> selvitettiin Mikkelin kaupunkitaajamassa muodostuvien hulevesien vaikutusta vesistöihin vuosina 2015–2016.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i-FI" dirty="0"/>
              <a:t>Aihe on tärkeä, sillä tiivis rakentaminen näkyy </a:t>
            </a:r>
            <a:r>
              <a:rPr lang="fi-FI" dirty="0" smtClean="0"/>
              <a:t>kaupunki-taajaman </a:t>
            </a:r>
            <a:r>
              <a:rPr lang="fi-FI" dirty="0" err="1"/>
              <a:t>hule</a:t>
            </a:r>
            <a:r>
              <a:rPr lang="fi-FI" dirty="0"/>
              <a:t>- ja sadevesien määrissä ja laadussa.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i-FI" dirty="0"/>
              <a:t>Hulevesien mukana vesistöihin joutuu muun muassa ravinteita, roskia ja tieliikenteen </a:t>
            </a:r>
            <a:r>
              <a:rPr lang="fi-FI" dirty="0" err="1" smtClean="0"/>
              <a:t>epä</a:t>
            </a:r>
            <a:r>
              <a:rPr lang="fi-FI" dirty="0" smtClean="0"/>
              <a:t>-puhtauksia</a:t>
            </a:r>
            <a:r>
              <a:rPr lang="fi-FI" dirty="0"/>
              <a:t>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43" y="1493439"/>
            <a:ext cx="3318958" cy="227235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046" y="3811433"/>
            <a:ext cx="3933794" cy="2341009"/>
          </a:xfrm>
          <a:prstGeom prst="rect">
            <a:avLst/>
          </a:prstGeom>
        </p:spPr>
      </p:pic>
      <p:sp>
        <p:nvSpPr>
          <p:cNvPr id="10" name="Otsikko 1"/>
          <p:cNvSpPr txBox="1">
            <a:spLocks/>
          </p:cNvSpPr>
          <p:nvPr/>
        </p:nvSpPr>
        <p:spPr>
          <a:xfrm>
            <a:off x="717266" y="93037"/>
            <a:ext cx="76199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7D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/>
            </a:r>
            <a:br>
              <a:rPr lang="fi-FI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Sisällön paikkamerkki 2"/>
          <p:cNvSpPr>
            <a:spLocks noGrp="1"/>
          </p:cNvSpPr>
          <p:nvPr>
            <p:ph sz="half" idx="1"/>
          </p:nvPr>
        </p:nvSpPr>
        <p:spPr>
          <a:xfrm>
            <a:off x="658512" y="1979149"/>
            <a:ext cx="4151578" cy="3664569"/>
          </a:xfrm>
        </p:spPr>
        <p:txBody>
          <a:bodyPr>
            <a:normAutofit/>
          </a:bodyPr>
          <a:lstStyle/>
          <a:p>
            <a:pPr algn="just"/>
            <a:r>
              <a:rPr lang="fi-FI" dirty="0"/>
              <a:t>Hulevesien vaikutusta vesien laatuun seurattiin monitoroimalla muun muassa </a:t>
            </a:r>
            <a:r>
              <a:rPr lang="fi-FI" dirty="0" err="1"/>
              <a:t>Urpolan</a:t>
            </a:r>
            <a:r>
              <a:rPr lang="fi-FI" dirty="0"/>
              <a:t>- ja </a:t>
            </a:r>
            <a:r>
              <a:rPr lang="fi-FI" dirty="0" err="1"/>
              <a:t>Emolanjoen</a:t>
            </a:r>
            <a:r>
              <a:rPr lang="fi-FI" dirty="0"/>
              <a:t> sekä Saimaan vesistön tilaa.</a:t>
            </a:r>
          </a:p>
          <a:p>
            <a:pPr algn="just"/>
            <a:endParaRPr lang="en-US" dirty="0"/>
          </a:p>
          <a:p>
            <a:pPr algn="just"/>
            <a:r>
              <a:rPr lang="fi-FI" dirty="0"/>
              <a:t>Tulokset auttavat yrittäjiä ja kuntapäättäjiä löytämään kehittämistä vaativia kohteita ja ratkaisuja alueen hulevesien käsittelyyn ja ympäristön tilan seuraamiseen.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869666" y="245437"/>
            <a:ext cx="761999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Hulevesien vaikutus vesistön laatuun – ennakointia monitoroinnilla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28469"/>
              </p:ext>
            </p:extLst>
          </p:nvPr>
        </p:nvGraphicFramePr>
        <p:xfrm>
          <a:off x="-417566" y="1981955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92119" y="3698882"/>
            <a:ext cx="2099099" cy="15465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fi-FI" sz="1350" dirty="0"/>
              <a:t>Yhteisölle ja yrityksille tuotettua, analysoitua ja merkityksellistä tietoa, ympäristöturvallisuuden sekä toiminnan ja resurssien käytön tehostaminen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134126" y="1694138"/>
            <a:ext cx="1716232" cy="14542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500" dirty="0"/>
              <a:t>Ympäristön- ja vesistöntilan parantaminen ja ympäristöriskien ennakoiminen</a:t>
            </a:r>
          </a:p>
          <a:p>
            <a:endParaRPr lang="en-GB" sz="1350" dirty="0"/>
          </a:p>
        </p:txBody>
      </p:sp>
      <p:sp>
        <p:nvSpPr>
          <p:cNvPr id="11" name="Down Arrow 10"/>
          <p:cNvSpPr/>
          <p:nvPr/>
        </p:nvSpPr>
        <p:spPr>
          <a:xfrm>
            <a:off x="7523395" y="3153107"/>
            <a:ext cx="727364" cy="509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05" r="171" b="27797"/>
          <a:stretch/>
        </p:blipFill>
        <p:spPr>
          <a:xfrm>
            <a:off x="1" y="5295938"/>
            <a:ext cx="9143999" cy="1581111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7645320" y="650341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630769" y="235219"/>
            <a:ext cx="761999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r>
              <a:rPr lang="fi-FI" dirty="0"/>
              <a:t>Hulevesien vaikutus vesistön laatuun – ennakointia monitoroinnilla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7611" y="173607"/>
            <a:ext cx="7975363" cy="1477976"/>
          </a:xfrm>
        </p:spPr>
        <p:txBody>
          <a:bodyPr>
            <a:normAutofit fontScale="90000"/>
          </a:bodyPr>
          <a:lstStyle/>
          <a:p>
            <a:r>
              <a:rPr lang="fi-FI" dirty="0"/>
              <a:t>Hulevesien käsittelyn uudet mahdollisuudet</a:t>
            </a:r>
            <a:r>
              <a:rPr lang="en-US" dirty="0"/>
              <a:t/>
            </a:r>
            <a:br>
              <a:rPr lang="en-US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87612" y="1476654"/>
            <a:ext cx="5142727" cy="3752160"/>
          </a:xfrm>
        </p:spPr>
        <p:txBody>
          <a:bodyPr>
            <a:noAutofit/>
          </a:bodyPr>
          <a:lstStyle/>
          <a:p>
            <a:pPr algn="just"/>
            <a:r>
              <a:rPr lang="fi-FI" dirty="0"/>
              <a:t>Hulevesien käsittelyllä on </a:t>
            </a:r>
            <a:r>
              <a:rPr lang="fi-FI" dirty="0" smtClean="0"/>
              <a:t>ilmaston-muutoksesta aiheutuvan lisääntyvän sadannan myötä </a:t>
            </a:r>
            <a:r>
              <a:rPr lang="fi-FI" dirty="0"/>
              <a:t>entistä tärkeämpi merkitys kaupunkien sisäisen vesitalouden </a:t>
            </a:r>
            <a:r>
              <a:rPr lang="fi-FI" dirty="0" smtClean="0"/>
              <a:t>hallin-</a:t>
            </a:r>
            <a:r>
              <a:rPr lang="fi-FI" dirty="0" err="1" smtClean="0"/>
              <a:t>nassa</a:t>
            </a:r>
            <a:r>
              <a:rPr lang="fi-FI" dirty="0"/>
              <a:t>. </a:t>
            </a:r>
          </a:p>
          <a:p>
            <a:pPr algn="just"/>
            <a:r>
              <a:rPr lang="fi-FI" dirty="0"/>
              <a:t>Hulevesien käsittely on myös tärkeää vesistöjen veden laadun kannalta.</a:t>
            </a:r>
          </a:p>
          <a:p>
            <a:pPr algn="just"/>
            <a:r>
              <a:rPr lang="fi-FI" dirty="0"/>
              <a:t>Hulevesien mukana vesistöihin voi päätyä kiintoainetta, ravinteita, mikrobeja sekä esimerkiksi erilaista muoviroskaa.</a:t>
            </a:r>
          </a:p>
          <a:p>
            <a:pPr algn="just"/>
            <a:r>
              <a:rPr lang="fi-FI" dirty="0" err="1"/>
              <a:t>Xamkilla</a:t>
            </a:r>
            <a:r>
              <a:rPr lang="fi-FI" dirty="0"/>
              <a:t>, Mikkelin kaupungilla ja Mikkelin kehitysyhtiö Miksei </a:t>
            </a:r>
            <a:r>
              <a:rPr lang="fi-FI" dirty="0" err="1"/>
              <a:t>Oy:lla</a:t>
            </a:r>
            <a:r>
              <a:rPr lang="fi-FI" dirty="0"/>
              <a:t> on tavoitteena parantaa Saimaan vesistöön laskevien hulevesien laatua uudenlaisella biohiileen pohjautuvalla </a:t>
            </a:r>
            <a:r>
              <a:rPr lang="fi-FI" dirty="0" smtClean="0"/>
              <a:t>hulevesien käsittely-</a:t>
            </a:r>
            <a:r>
              <a:rPr lang="fi-FI" dirty="0" err="1" smtClean="0"/>
              <a:t>ympäris</a:t>
            </a:r>
            <a:r>
              <a:rPr lang="fi-FI" dirty="0" smtClean="0"/>
              <a:t>-</a:t>
            </a:r>
            <a:r>
              <a:rPr lang="fi-FI" dirty="0" err="1" smtClean="0"/>
              <a:t>töllä</a:t>
            </a:r>
            <a:r>
              <a:rPr lang="fi-FI" dirty="0"/>
              <a:t>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11" y="1476654"/>
            <a:ext cx="3009896" cy="234833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895440" y="3547993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Miksei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1" descr="C:\Users\hnila01\Documents\Laurila Niina\Documents\Bioli\TP2 Tuoteinnovaatioiden testaus\Valokuvat\Hiilet\SEM\SBP Kuusipelletti_q0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11" y="3892971"/>
            <a:ext cx="3009896" cy="225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667" y="496219"/>
            <a:ext cx="6815666" cy="619573"/>
          </a:xfrm>
        </p:spPr>
        <p:txBody>
          <a:bodyPr/>
          <a:lstStyle/>
          <a:p>
            <a:pPr algn="l"/>
            <a:r>
              <a:rPr lang="fi-FI" dirty="0"/>
              <a:t>Vuotovesien monitorointi lisää energiatehokkuutta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710440" y="1434937"/>
            <a:ext cx="8131410" cy="3752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i-FI" sz="1600" dirty="0"/>
              <a:t>Viemäriverkostoon pääsevät vuotovedet vaikuttavat verkoston toimintaan, jäteveden puhdistustulokseen ja välillisesti myös ympäristöön. </a:t>
            </a:r>
          </a:p>
          <a:p>
            <a:pPr algn="just"/>
            <a:r>
              <a:rPr lang="fi-FI" sz="1600" dirty="0" err="1"/>
              <a:t>Xamkissa</a:t>
            </a:r>
            <a:r>
              <a:rPr lang="fi-FI" sz="1600" dirty="0"/>
              <a:t> on etsitty keinoja </a:t>
            </a:r>
            <a:r>
              <a:rPr lang="fi-FI" sz="1600" dirty="0" smtClean="0"/>
              <a:t>viemäriverkoston </a:t>
            </a:r>
            <a:r>
              <a:rPr lang="fi-FI" sz="1600" dirty="0"/>
              <a:t>vuotovesien vähentämiseksi.</a:t>
            </a:r>
            <a:endParaRPr lang="en-US" sz="1600" dirty="0"/>
          </a:p>
          <a:p>
            <a:pPr algn="just"/>
            <a:r>
              <a:rPr lang="fi-FI" sz="1600" dirty="0"/>
              <a:t>Rakennetussa ympäristössä vuotoveden merkittäviä lähteitä ovat </a:t>
            </a:r>
            <a:r>
              <a:rPr lang="fi-FI" sz="1600" dirty="0" err="1"/>
              <a:t>sulamis</a:t>
            </a:r>
            <a:r>
              <a:rPr lang="fi-FI" sz="1600" dirty="0"/>
              <a:t>- ja sadevedet. </a:t>
            </a:r>
          </a:p>
          <a:p>
            <a:pPr algn="just"/>
            <a:r>
              <a:rPr lang="fi-FI" sz="1600" dirty="0"/>
              <a:t>Niiden käsittely erilaisten hulevesirakenteiden avulla vähentää huomattavasti jätevesijärjestelmään päätyviä vuotovesiä. </a:t>
            </a:r>
          </a:p>
          <a:p>
            <a:pPr algn="just"/>
            <a:r>
              <a:rPr lang="fi-FI" sz="1600" dirty="0"/>
              <a:t>Käsittelemällä hulevedet niiden syntysijoilla edesautetaan myös rakennetun alueen hydrologisen kierron palauttamista rakentamista edeltävälle tasolle.</a:t>
            </a:r>
            <a:endParaRPr lang="en-US" sz="16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i-FI" sz="16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Font typeface="Arial"/>
              <a:buNone/>
            </a:pPr>
            <a:endParaRPr lang="fi-FI" sz="1600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595"/>
            <a:ext cx="9144000" cy="2660405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7645320" y="650341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6197" y="15223"/>
            <a:ext cx="7619990" cy="1477976"/>
          </a:xfrm>
        </p:spPr>
        <p:txBody>
          <a:bodyPr>
            <a:normAutofit/>
          </a:bodyPr>
          <a:lstStyle/>
          <a:p>
            <a:r>
              <a:rPr lang="fi-FI" dirty="0"/>
              <a:t>Jäteveden kokonaisvaltainen käsittely turvaamassa vesistöjä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4254" y="1634064"/>
            <a:ext cx="7723875" cy="3752160"/>
          </a:xfrm>
        </p:spPr>
        <p:txBody>
          <a:bodyPr>
            <a:noAutofit/>
          </a:bodyPr>
          <a:lstStyle/>
          <a:p>
            <a:pPr algn="just"/>
            <a:r>
              <a:rPr lang="fi-FI" sz="1600" dirty="0"/>
              <a:t>Yhdyskuntien ja teollisuuden jätevedet ovat merkittävä vesistöjen kuormittaja </a:t>
            </a:r>
            <a:r>
              <a:rPr lang="fi-FI" sz="1600" dirty="0" smtClean="0"/>
              <a:t>ravinteiden ja haitta-aineiden </a:t>
            </a:r>
            <a:r>
              <a:rPr lang="fi-FI" sz="1600" dirty="0"/>
              <a:t>osalta. </a:t>
            </a:r>
          </a:p>
          <a:p>
            <a:pPr algn="just"/>
            <a:r>
              <a:rPr lang="fi-FI" sz="1600" dirty="0"/>
              <a:t>Ravinteiden talteenoton tehostamiseksi ja haitallisten ympäristövaikutusten vähentämiseksi jätevedenpuhdistusprosesseille ja -laitoksille ollaan tulevaisuudessa asettamassa korkeampia vaatimuksia.</a:t>
            </a:r>
          </a:p>
          <a:p>
            <a:pPr algn="just"/>
            <a:r>
              <a:rPr lang="fi-FI" sz="1600" dirty="0"/>
              <a:t>Tunnistamalla jätevesien sisältämät raaka-aineet hyödynnettävinä resursseina jätevedenkäsittelyä voidaan kehittää kestävämpään suuntaan.</a:t>
            </a:r>
          </a:p>
          <a:p>
            <a:pPr algn="just"/>
            <a:r>
              <a:rPr lang="fi-FI" sz="1600" dirty="0"/>
              <a:t>Rikastuttamalla jäteveden ravinteet lietteeseen ja ottamalla ne talteen seuraavissa käsittelyvaiheissa tehostetaan typen ja fosforin kiertoa ja vähennetään vesistöihin päätyviä ravinnepäästöjä. </a:t>
            </a:r>
          </a:p>
          <a:p>
            <a:pPr algn="just"/>
            <a:endParaRPr lang="fi-FI" sz="1600" dirty="0"/>
          </a:p>
          <a:p>
            <a:pPr marL="0" indent="0" algn="just">
              <a:buNone/>
            </a:pPr>
            <a:endParaRPr lang="fi-FI" sz="16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8134"/>
            <a:ext cx="9144000" cy="218986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645320" y="650341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6197" y="15223"/>
            <a:ext cx="7619990" cy="1477976"/>
          </a:xfrm>
        </p:spPr>
        <p:txBody>
          <a:bodyPr>
            <a:normAutofit/>
          </a:bodyPr>
          <a:lstStyle/>
          <a:p>
            <a:r>
              <a:rPr lang="fi-FI" dirty="0"/>
              <a:t>Jäteveden kokonaisvaltainen käsittely turvaamassa vesistöjä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4254" y="1426286"/>
            <a:ext cx="7821714" cy="3752160"/>
          </a:xfrm>
        </p:spPr>
        <p:txBody>
          <a:bodyPr>
            <a:noAutofit/>
          </a:bodyPr>
          <a:lstStyle/>
          <a:p>
            <a:pPr algn="just"/>
            <a:r>
              <a:rPr lang="fi-FI" sz="1600" dirty="0"/>
              <a:t>Jäteveden kokonaisvaltaisen käsittelyprosessin tehostaminen ja puhdistusprosessin optimoiminen haitta-aineiden ja mikromuovien poiston osalta vähentää kuormitusta vesistöihin ja haitallisten aineiden leviämistä ympäristöön. </a:t>
            </a:r>
          </a:p>
          <a:p>
            <a:pPr algn="just"/>
            <a:endParaRPr lang="fi-FI" sz="1600" dirty="0"/>
          </a:p>
          <a:p>
            <a:pPr algn="just"/>
            <a:r>
              <a:rPr lang="fi-FI" sz="1600" dirty="0" err="1"/>
              <a:t>Xamkin</a:t>
            </a:r>
            <a:r>
              <a:rPr lang="fi-FI" sz="1600" dirty="0"/>
              <a:t>, </a:t>
            </a:r>
            <a:r>
              <a:rPr lang="fi-FI" sz="1600" dirty="0" smtClean="0"/>
              <a:t>LUT-yliopiston </a:t>
            </a:r>
            <a:r>
              <a:rPr lang="fi-FI" sz="1600" dirty="0"/>
              <a:t>ja yritysten yhteisellä tutkimuksella luodaan uutta tietoa: 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sz="1600" dirty="0"/>
              <a:t>jätevedenpuhdistusprosessien optimoinnista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sz="1600" dirty="0"/>
              <a:t>uusien puhdistusmenetelmien tehokkuudesta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sz="1600" dirty="0"/>
              <a:t>erilaisten lietteiden sisältämien raaka-aineiden </a:t>
            </a:r>
            <a:r>
              <a:rPr lang="fi-FI" sz="1600" dirty="0" err="1" smtClean="0"/>
              <a:t>hyödyntämis</a:t>
            </a:r>
            <a:r>
              <a:rPr lang="fi-FI" sz="1600" dirty="0" smtClean="0"/>
              <a:t>-mahdollisuuksista </a:t>
            </a:r>
            <a:r>
              <a:rPr lang="fi-FI" sz="1600" dirty="0"/>
              <a:t>esimerkiksi viljelyssä ja maanparannuksessa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sz="1600" dirty="0"/>
              <a:t>lisätään kansallisia ja kansainvälisiä liiketoimintamahdollisuuksia. </a:t>
            </a:r>
          </a:p>
          <a:p>
            <a:pPr algn="just"/>
            <a:endParaRPr lang="fi-FI" sz="1600" dirty="0"/>
          </a:p>
          <a:p>
            <a:pPr marL="0" indent="0" algn="just">
              <a:buNone/>
            </a:pPr>
            <a:endParaRPr lang="fi-FI" sz="16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456"/>
            <a:ext cx="9144000" cy="251254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7645320" y="650341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667" y="371677"/>
            <a:ext cx="6815666" cy="619573"/>
          </a:xfrm>
        </p:spPr>
        <p:txBody>
          <a:bodyPr/>
          <a:lstStyle/>
          <a:p>
            <a:pPr algn="l"/>
            <a:r>
              <a:rPr lang="fi-FI" dirty="0"/>
              <a:t>Ilmastonmuutoksen vaikutuksiin ratkaisuja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710442" y="1355424"/>
            <a:ext cx="4659952" cy="3752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Ilmastonmuutoksen vaikutuksesta puhdas juomavesi on vähenevä luonnonvara.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Yli miljardi  ihmistä eri puolilla maailmaa joutuu tulemaan toimeen ilman puhdasta juomavettä.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Vesi on tärkeä raaka-aine ja sitä tarvitaan lähes kaikkeen tuotantoon ruoasta energiaan ja paperista vaatteisiin.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i-FI" sz="16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Juoma- </a:t>
            </a:r>
            <a:r>
              <a:rPr lang="fi-FI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 myös teollisuusveden pudistusprosessien parempi hallinta on yhä tärkeämpää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i-FI" sz="1600" dirty="0" err="1">
                <a:latin typeface="+mj-lt"/>
                <a:cs typeface="Arial" panose="020B0604020202020204" pitchFamily="34" charset="0"/>
              </a:rPr>
              <a:t>Xamk</a:t>
            </a:r>
            <a:r>
              <a:rPr lang="fi-FI" sz="1600" dirty="0">
                <a:latin typeface="+mj-lt"/>
                <a:cs typeface="Arial" panose="020B0604020202020204" pitchFamily="34" charset="0"/>
              </a:rPr>
              <a:t> kehittää ja </a:t>
            </a:r>
            <a:r>
              <a:rPr lang="fi-FI" sz="1600" dirty="0" err="1">
                <a:latin typeface="+mj-lt"/>
                <a:cs typeface="Arial" panose="020B0604020202020204" pitchFamily="34" charset="0"/>
              </a:rPr>
              <a:t>pilotoi</a:t>
            </a:r>
            <a:r>
              <a:rPr lang="fi-FI" sz="1600" dirty="0">
                <a:latin typeface="+mj-lt"/>
                <a:cs typeface="Arial" panose="020B0604020202020204" pitchFamily="34" charset="0"/>
              </a:rPr>
              <a:t> uusia mittaus- ja mallinnusmenetelmiä juomaveden </a:t>
            </a:r>
            <a:r>
              <a:rPr lang="fi-FI" sz="1600" dirty="0" err="1">
                <a:latin typeface="+mj-lt"/>
                <a:cs typeface="Arial" panose="020B0604020202020204" pitchFamily="34" charset="0"/>
              </a:rPr>
              <a:t>valmistuk-sessa</a:t>
            </a:r>
            <a:r>
              <a:rPr lang="fi-FI" sz="1600" dirty="0">
                <a:latin typeface="+mj-lt"/>
                <a:cs typeface="Arial" panose="020B0604020202020204" pitchFamily="34" charset="0"/>
              </a:rPr>
              <a:t> humuspitoisesta pintavedestä.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i-FI" sz="1600" b="1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fi-FI" sz="1600" dirty="0">
              <a:latin typeface="+mj-lt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66" y="1220026"/>
            <a:ext cx="2879910" cy="475558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5810866" y="569463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 Aki Mykkänen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52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666" y="371677"/>
            <a:ext cx="7152345" cy="619573"/>
          </a:xfrm>
        </p:spPr>
        <p:txBody>
          <a:bodyPr/>
          <a:lstStyle/>
          <a:p>
            <a:pPr algn="l"/>
            <a:r>
              <a:rPr lang="fi-FI" dirty="0"/>
              <a:t>Pohjaveden laadun seurantaan uusia menetelmiä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649419" y="1394793"/>
            <a:ext cx="7845161" cy="3752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/>
              <a:t>Suomen pohjavesivarat ovat runsaat ja pohjavesi on yleensä laadultaan hyvää. Pohjavesialueista kuitenkin noin 350 on nimetty riskialueeksi.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/>
              <a:t>Etelä-Savon 154 tärkeästä tai vedenhankintaan soveltuvasta pohjavesialueesta 19 on nimetty riskialueeksi.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dirty="0"/>
              <a:t>Riski pohjavedelle voi aiheutua muun muassa pilaantuneista maa-alueista, liikenteestä, asutuksesta, yritystoiminnasta, maa-ainesten otosta sekä maataloudesta.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4202"/>
            <a:ext cx="9144000" cy="2735111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7717006" y="6560305"/>
            <a:ext cx="1426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Niina Laurila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076" y="216787"/>
            <a:ext cx="6815666" cy="619573"/>
          </a:xfrm>
        </p:spPr>
        <p:txBody>
          <a:bodyPr/>
          <a:lstStyle/>
          <a:p>
            <a:pPr algn="l"/>
            <a:r>
              <a:rPr lang="fi-FI" dirty="0"/>
              <a:t>Pohjaveden laadun seurantaan uusia menetelmiä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90076" y="1247807"/>
            <a:ext cx="4076244" cy="3752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7DAA"/>
              </a:buClr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 err="1"/>
              <a:t>Xamk</a:t>
            </a:r>
            <a:r>
              <a:rPr lang="fi-FI" sz="1600" dirty="0"/>
              <a:t> kehittää vesilaitosten kanssa pohjaveden laadun seurantaa.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Uusilla näytteenottimilla ja veden laadun mittausmenetelmillä saadaan entistä nopeammin ja tarkemmin tietoa pohjavesien tilasta ja siinä tapahtuvista muutoksista.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Reaaliaikainen ja jatkuvatoiminen vedenlaadun mittaus mahdollistaa </a:t>
            </a:r>
            <a:r>
              <a:rPr lang="fi-FI" sz="1600" dirty="0" smtClean="0"/>
              <a:t>nopean </a:t>
            </a:r>
            <a:r>
              <a:rPr lang="fi-FI" sz="1600" dirty="0"/>
              <a:t>reagoinnin vedenlaadun muutoksiin.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Mahdolliset ongelmatilanteet ja suuret muutokset vedenlaadussa saattavat jäädä kokonaan huomioimatta yksittäisillä näytteenotoilla.</a:t>
            </a:r>
          </a:p>
          <a:p>
            <a:pPr marL="0" indent="0">
              <a:buFont typeface="Arial"/>
              <a:buNone/>
            </a:pPr>
            <a:endParaRPr lang="fi-FI" sz="1600" dirty="0">
              <a:latin typeface="+mj-lt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7717006" y="6560305"/>
            <a:ext cx="1426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Niina Laurila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Sisällön paikkamerkki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0"/>
          <a:stretch/>
        </p:blipFill>
        <p:spPr>
          <a:xfrm>
            <a:off x="4776151" y="506095"/>
            <a:ext cx="1435312" cy="3160519"/>
          </a:xfrm>
          <a:prstGeom prst="rect">
            <a:avLst/>
          </a:prstGeom>
        </p:spPr>
      </p:pic>
      <p:pic>
        <p:nvPicPr>
          <p:cNvPr id="13" name="Sisällön paikkamerkki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07" y="3666614"/>
            <a:ext cx="4038600" cy="30417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kstiruutu 13"/>
          <p:cNvSpPr txBox="1"/>
          <p:nvPr/>
        </p:nvSpPr>
        <p:spPr>
          <a:xfrm>
            <a:off x="5493807" y="5830968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Näytteenotot</a:t>
            </a:r>
            <a:endParaRPr lang="en-US" sz="1400" b="1" dirty="0"/>
          </a:p>
        </p:txBody>
      </p:sp>
      <p:sp>
        <p:nvSpPr>
          <p:cNvPr id="15" name="Tekstiruutu 14"/>
          <p:cNvSpPr txBox="1"/>
          <p:nvPr/>
        </p:nvSpPr>
        <p:spPr>
          <a:xfrm>
            <a:off x="5493807" y="6253737"/>
            <a:ext cx="202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Todelliset</a:t>
            </a:r>
            <a:r>
              <a:rPr lang="fi-FI" sz="1600" dirty="0"/>
              <a:t> </a:t>
            </a:r>
            <a:r>
              <a:rPr lang="fi-FI" sz="1400" b="1" dirty="0"/>
              <a:t>muutokset</a:t>
            </a:r>
            <a:r>
              <a:rPr lang="fi-FI" sz="1600" dirty="0"/>
              <a:t> </a:t>
            </a:r>
            <a:endParaRPr lang="en-US" sz="1600" dirty="0"/>
          </a:p>
        </p:txBody>
      </p:sp>
      <p:pic>
        <p:nvPicPr>
          <p:cNvPr id="16" name="Sisällön paikkamerkki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63" y="513079"/>
            <a:ext cx="2890588" cy="3146551"/>
          </a:xfrm>
          <a:prstGeom prst="rect">
            <a:avLst/>
          </a:prstGeom>
        </p:spPr>
      </p:pic>
      <p:sp>
        <p:nvSpPr>
          <p:cNvPr id="17" name="Tekstiruutu 16"/>
          <p:cNvSpPr txBox="1"/>
          <p:nvPr/>
        </p:nvSpPr>
        <p:spPr>
          <a:xfrm>
            <a:off x="7565797" y="6495825"/>
            <a:ext cx="1567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Kuvat Aki Mykkänen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74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234856"/>
            <a:ext cx="7619990" cy="1143000"/>
          </a:xfrm>
        </p:spPr>
        <p:txBody>
          <a:bodyPr/>
          <a:lstStyle/>
          <a:p>
            <a:r>
              <a:rPr lang="fi-FI" dirty="0"/>
              <a:t>Vesienhoidon tavoitteena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12799" y="1377856"/>
            <a:ext cx="7833057" cy="4579391"/>
          </a:xfrm>
        </p:spPr>
        <p:txBody>
          <a:bodyPr>
            <a:noAutofit/>
          </a:bodyPr>
          <a:lstStyle/>
          <a:p>
            <a:pPr algn="just"/>
            <a:r>
              <a:rPr lang="fi-FI" dirty="0"/>
              <a:t>Kansallisena ja kansainvälisenä tavoitteena on vesien hyvän ekologisen tilan saavuttaminen ja turvaaminen. </a:t>
            </a:r>
          </a:p>
          <a:p>
            <a:pPr algn="just"/>
            <a:r>
              <a:rPr lang="fi-FI" dirty="0"/>
              <a:t>Vesienhoito on osa koko Euroopan laajuista, vesipolitiikan puitedirektiiviin pohjautuvaa työtä, joka on liitetty osaksi suomalaista vesien käyttöön, hoitoon ja suojeluun liittyvää toimintaa.</a:t>
            </a:r>
          </a:p>
          <a:p>
            <a:pPr algn="just"/>
            <a:r>
              <a:rPr lang="fi-FI" dirty="0"/>
              <a:t>Etelä-Savon maakunnan pinta-alasta noin 25 % on vesistöjä. Maakunnassa on 515 kpl yli 50 hehtaarin järveä sekä 55 kpl merkittäviä jokimuodostumia.</a:t>
            </a:r>
          </a:p>
          <a:p>
            <a:pPr algn="just"/>
            <a:r>
              <a:rPr lang="fi-FI" dirty="0"/>
              <a:t>Vesistöjen laadulla ja niiden puhtaana säilymisellä on suuri merkitys Etelä-Savossa. 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767"/>
            <a:ext cx="9144000" cy="223823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619673" y="4644684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5" y="79613"/>
            <a:ext cx="7619990" cy="1143000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Rajoja ylittävää ympäristöyhteistyötä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12800" y="1034929"/>
            <a:ext cx="7518400" cy="270455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Pintavesien tilan parantaminen Mikkelin alapuolisen Saimaan valuma-alueella Suomessa sekä </a:t>
            </a:r>
            <a:r>
              <a:rPr lang="fi-FI" sz="1600" dirty="0" err="1">
                <a:latin typeface="+mj-lt"/>
                <a:cs typeface="Arial" panose="020B0604020202020204" pitchFamily="34" charset="0"/>
              </a:rPr>
              <a:t>Luga</a:t>
            </a:r>
            <a:r>
              <a:rPr lang="fi-FI" sz="1600" dirty="0">
                <a:latin typeface="+mj-lt"/>
                <a:cs typeface="Arial" panose="020B0604020202020204" pitchFamily="34" charset="0"/>
              </a:rPr>
              <a:t>-joen alueella Venäjällä:</a:t>
            </a:r>
          </a:p>
          <a:p>
            <a:pPr marL="971550" lvl="2" indent="-285750" algn="just">
              <a:buFont typeface="Courier New" panose="02070309020205020404" pitchFamily="49" charset="0"/>
              <a:buChar char="o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Haja-asutusalueiden jätevesien käsittelyn parantaminen</a:t>
            </a:r>
          </a:p>
          <a:p>
            <a:pPr marL="971550" lvl="2" indent="-285750" algn="just">
              <a:buFont typeface="Courier New" panose="02070309020205020404" pitchFamily="49" charset="0"/>
              <a:buChar char="o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Kaupunkien hulevesivalumien uudet käsittelytekniikat</a:t>
            </a:r>
          </a:p>
          <a:p>
            <a:pPr marL="971550" lvl="2" indent="-285750" algn="just">
              <a:buFont typeface="Courier New" panose="02070309020205020404" pitchFamily="49" charset="0"/>
              <a:buChar char="o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Maatalouden aiheuttaman kuormituksen </a:t>
            </a:r>
            <a:r>
              <a:rPr lang="fi-FI" sz="1600" dirty="0" smtClean="0">
                <a:latin typeface="+mj-lt"/>
                <a:cs typeface="Arial" panose="020B0604020202020204" pitchFamily="34" charset="0"/>
              </a:rPr>
              <a:t>vähentäminen.</a:t>
            </a:r>
            <a:endParaRPr lang="fi-FI" sz="1600" dirty="0">
              <a:latin typeface="+mj-lt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Vesistöjen monitorointi ja yhteisten veden laadun arviointikriteerien kehittäminen:</a:t>
            </a:r>
          </a:p>
          <a:p>
            <a:pPr marL="971550" lvl="2" indent="-285750" algn="just">
              <a:buFont typeface="Courier New" panose="02070309020205020404" pitchFamily="49" charset="0"/>
              <a:buChar char="o"/>
            </a:pPr>
            <a:r>
              <a:rPr lang="fi-FI" sz="1600" dirty="0">
                <a:latin typeface="+mj-lt"/>
                <a:cs typeface="Arial" panose="020B0604020202020204" pitchFamily="34" charset="0"/>
              </a:rPr>
              <a:t>Monitorointi online-anturitekniikan ja perinteisen näytteenoton </a:t>
            </a:r>
            <a:r>
              <a:rPr lang="fi-FI" sz="1600" dirty="0" smtClean="0">
                <a:latin typeface="+mj-lt"/>
                <a:cs typeface="Arial" panose="020B0604020202020204" pitchFamily="34" charset="0"/>
              </a:rPr>
              <a:t>avulla.</a:t>
            </a:r>
          </a:p>
          <a:p>
            <a:pPr marL="171450" algn="just"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+mj-lt"/>
                <a:cs typeface="Arial" panose="020B0604020202020204" pitchFamily="34" charset="0"/>
              </a:rPr>
              <a:t>Yhteisenä </a:t>
            </a:r>
            <a:r>
              <a:rPr lang="fi-FI" sz="1600" dirty="0">
                <a:latin typeface="+mj-lt"/>
                <a:cs typeface="Arial" panose="020B0604020202020204" pitchFamily="34" charset="0"/>
              </a:rPr>
              <a:t>tavoitteena I</a:t>
            </a:r>
            <a:r>
              <a:rPr lang="fi-FI" sz="16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tämeren tilan </a:t>
            </a:r>
            <a:r>
              <a:rPr lang="fi-FI" sz="1600" dirty="0" smtClean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parantaminen.</a:t>
            </a:r>
            <a:endParaRPr lang="fi-FI" sz="1600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fi-FI" sz="1600" dirty="0">
              <a:latin typeface="+mj-lt"/>
            </a:endParaRPr>
          </a:p>
          <a:p>
            <a:pPr algn="just"/>
            <a:endParaRPr lang="fi-FI" sz="1600" dirty="0">
              <a:latin typeface="+mj-lt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487"/>
            <a:ext cx="9144000" cy="3142325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7422922" y="64761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Manu Eloaho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3400" y="160216"/>
            <a:ext cx="8229600" cy="1143000"/>
          </a:xfrm>
        </p:spPr>
        <p:txBody>
          <a:bodyPr/>
          <a:lstStyle/>
          <a:p>
            <a:r>
              <a:rPr lang="fi-FI" dirty="0" err="1"/>
              <a:t>Xamk</a:t>
            </a:r>
            <a:r>
              <a:rPr lang="fi-FI" dirty="0"/>
              <a:t> kouluttaa ympäristöosaajia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303216"/>
            <a:ext cx="4462818" cy="4707059"/>
          </a:xfrm>
        </p:spPr>
        <p:txBody>
          <a:bodyPr>
            <a:noAutofit/>
          </a:bodyPr>
          <a:lstStyle/>
          <a:p>
            <a:pPr algn="just"/>
            <a:r>
              <a:rPr lang="fi-FI" b="1" dirty="0"/>
              <a:t>Ympäristöteknologian koulutuksen profiilit: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dirty="0"/>
              <a:t>Ympäristöterveys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dirty="0"/>
              <a:t>Asumisterveys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fi-FI" dirty="0"/>
              <a:t>Ympäristön seuranta ja </a:t>
            </a:r>
            <a:r>
              <a:rPr lang="fi-FI" dirty="0" smtClean="0"/>
              <a:t>näytteen-otto.</a:t>
            </a:r>
            <a:endParaRPr lang="fi-FI" dirty="0"/>
          </a:p>
          <a:p>
            <a:pPr algn="just"/>
            <a:r>
              <a:rPr lang="fi-FI" dirty="0"/>
              <a:t>Tavoitteena on tuottaa ympäristöalan ammattilaisia teollisuuden, insinööritoimistojen sekä kuntien ja valtion eri toimialoille. </a:t>
            </a:r>
          </a:p>
          <a:p>
            <a:pPr algn="just"/>
            <a:r>
              <a:rPr lang="fi-FI" dirty="0"/>
              <a:t>Englanninkielinen  </a:t>
            </a:r>
            <a:r>
              <a:rPr lang="fi-FI" b="1" dirty="0" err="1"/>
              <a:t>Environmental</a:t>
            </a:r>
            <a:r>
              <a:rPr lang="fi-FI" b="1" dirty="0"/>
              <a:t> Engineering </a:t>
            </a:r>
            <a:r>
              <a:rPr lang="fi-FI" dirty="0"/>
              <a:t>koulutus, profiili painottuu yritysten/teollisuuden ympäristöasioihin hallintaan.</a:t>
            </a:r>
          </a:p>
          <a:p>
            <a:endParaRPr lang="fi-FI" sz="1400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0" y="1157404"/>
            <a:ext cx="2668287" cy="4743622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6688349" y="5624027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Niina Laurila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3400" y="160216"/>
            <a:ext cx="8229600" cy="1143000"/>
          </a:xfrm>
        </p:spPr>
        <p:txBody>
          <a:bodyPr/>
          <a:lstStyle/>
          <a:p>
            <a:r>
              <a:rPr lang="fi-FI" dirty="0" err="1"/>
              <a:t>Xamk</a:t>
            </a:r>
            <a:r>
              <a:rPr lang="fi-FI" dirty="0"/>
              <a:t> kouluttaa ympäristöosaajia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303216"/>
            <a:ext cx="4462818" cy="4707059"/>
          </a:xfrm>
        </p:spPr>
        <p:txBody>
          <a:bodyPr>
            <a:noAutofit/>
          </a:bodyPr>
          <a:lstStyle/>
          <a:p>
            <a:pPr algn="just"/>
            <a:r>
              <a:rPr lang="fi-FI" dirty="0" err="1"/>
              <a:t>Xamkin</a:t>
            </a:r>
            <a:r>
              <a:rPr lang="fi-FI" dirty="0"/>
              <a:t> ympäristöteknologian koulutuksella on </a:t>
            </a:r>
            <a:r>
              <a:rPr lang="fi-FI" b="1" dirty="0"/>
              <a:t>Suomen ympäristökeskuksen lupa </a:t>
            </a:r>
            <a:r>
              <a:rPr lang="fi-FI" dirty="0"/>
              <a:t>järjestää ympäristönäytteenoton </a:t>
            </a:r>
            <a:r>
              <a:rPr lang="fi-FI" dirty="0" smtClean="0"/>
              <a:t>henkilö-sertifiointiin </a:t>
            </a:r>
            <a:r>
              <a:rPr lang="fi-FI" dirty="0"/>
              <a:t>liittyvää koulutusta neljällä eri pätevyysalueella: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err="1"/>
              <a:t>Vesinäytteenotto</a:t>
            </a:r>
            <a:r>
              <a:rPr lang="en-US" dirty="0"/>
              <a:t> ja </a:t>
            </a:r>
            <a:r>
              <a:rPr lang="en-US" dirty="0" err="1"/>
              <a:t>mittaus</a:t>
            </a:r>
            <a:r>
              <a:rPr lang="en-US" dirty="0"/>
              <a:t>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err="1"/>
              <a:t>Maaperä</a:t>
            </a:r>
            <a:r>
              <a:rPr lang="en-US" dirty="0"/>
              <a:t> ja </a:t>
            </a:r>
            <a:r>
              <a:rPr lang="en-US" dirty="0" err="1"/>
              <a:t>kiinteät</a:t>
            </a:r>
            <a:r>
              <a:rPr lang="en-US" dirty="0"/>
              <a:t> </a:t>
            </a:r>
            <a:r>
              <a:rPr lang="en-US" dirty="0" err="1"/>
              <a:t>jätteet</a:t>
            </a:r>
            <a:r>
              <a:rPr lang="en-US" dirty="0"/>
              <a:t>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err="1"/>
              <a:t>Näytteenotto</a:t>
            </a:r>
            <a:r>
              <a:rPr lang="en-US" dirty="0"/>
              <a:t> </a:t>
            </a:r>
            <a:r>
              <a:rPr lang="en-US" dirty="0" err="1"/>
              <a:t>talous</a:t>
            </a:r>
            <a:r>
              <a:rPr lang="en-US" dirty="0"/>
              <a:t>- ja </a:t>
            </a:r>
            <a:r>
              <a:rPr lang="en-US" dirty="0" err="1"/>
              <a:t>uimavesistä</a:t>
            </a:r>
            <a:r>
              <a:rPr lang="en-US" dirty="0"/>
              <a:t>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dirty="0" err="1"/>
              <a:t>Melun</a:t>
            </a:r>
            <a:r>
              <a:rPr lang="en-US" dirty="0"/>
              <a:t> </a:t>
            </a:r>
            <a:r>
              <a:rPr lang="en-US" dirty="0" err="1"/>
              <a:t>mittaaminen</a:t>
            </a:r>
            <a:r>
              <a:rPr lang="en-US" dirty="0"/>
              <a:t> ja </a:t>
            </a:r>
            <a:r>
              <a:rPr lang="en-US" dirty="0" err="1" smtClean="0"/>
              <a:t>arvioiminen</a:t>
            </a:r>
            <a:r>
              <a:rPr lang="en-US" dirty="0" smtClean="0"/>
              <a:t>.</a:t>
            </a:r>
            <a:endParaRPr lang="fi-FI" dirty="0"/>
          </a:p>
          <a:p>
            <a:endParaRPr lang="fi-FI" sz="1400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0" y="1157404"/>
            <a:ext cx="2668287" cy="4743622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6688349" y="5624027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Niina Laurila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Tavoitteena puhtaiden vesistöjen säilyminen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76774"/>
            <a:ext cx="4038600" cy="4353781"/>
          </a:xfrm>
        </p:spPr>
        <p:txBody>
          <a:bodyPr>
            <a:noAutofit/>
          </a:bodyPr>
          <a:lstStyle/>
          <a:p>
            <a:pPr algn="just"/>
            <a:r>
              <a:rPr lang="fi-FI" dirty="0" err="1"/>
              <a:t>Xamkissa</a:t>
            </a:r>
            <a:r>
              <a:rPr lang="fi-FI" dirty="0"/>
              <a:t> edistetään yhdessä yritysten ja muiden tutkimuslaitosten kanssa hallitusohjelman ja ravinteiden kierrätyksen vision 2030 tavoitteiden toteuttamista alueellisesti Etelä-Savossa, sekä kansallisesti ja kansainvälisesti Itämeren alueella. </a:t>
            </a:r>
          </a:p>
          <a:p>
            <a:pPr algn="just"/>
            <a:r>
              <a:rPr lang="fi-FI" dirty="0" err="1"/>
              <a:t>Xamkin</a:t>
            </a:r>
            <a:r>
              <a:rPr lang="fi-FI" dirty="0"/>
              <a:t> tutkimushankkeet edistävät vesistöjen puhtautta, ravinteiden suljettua kiertoa ja kasvattavat osaltaan alueen vesiosaamisesta liiketoimintaa.</a:t>
            </a:r>
            <a:endParaRPr lang="en-US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1387282"/>
            <a:ext cx="3511117" cy="2344712"/>
          </a:xfrm>
        </p:spPr>
      </p:pic>
      <p:pic>
        <p:nvPicPr>
          <p:cNvPr id="7" name="Sisällön paikkamerkki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3750158"/>
            <a:ext cx="3511117" cy="2355161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6945730" y="5828320"/>
            <a:ext cx="1541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kuvat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Kiitos tutkimustyön mahdollistamisesta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386942"/>
            <a:ext cx="4038600" cy="4353781"/>
          </a:xfrm>
        </p:spPr>
        <p:txBody>
          <a:bodyPr>
            <a:noAutofit/>
          </a:bodyPr>
          <a:lstStyle/>
          <a:p>
            <a:pPr algn="just"/>
            <a:r>
              <a:rPr lang="fi-FI" sz="1400" dirty="0" smtClean="0"/>
              <a:t>Etelä-Savon ELY-keskus</a:t>
            </a:r>
          </a:p>
          <a:p>
            <a:pPr algn="just"/>
            <a:r>
              <a:rPr lang="fi-FI" sz="1400" dirty="0" smtClean="0"/>
              <a:t>Etelä-Savon maakuntaliitto</a:t>
            </a:r>
          </a:p>
          <a:p>
            <a:pPr algn="just"/>
            <a:r>
              <a:rPr lang="fi-FI" sz="1400" dirty="0" smtClean="0"/>
              <a:t>Business Finland</a:t>
            </a:r>
          </a:p>
          <a:p>
            <a:pPr algn="just"/>
            <a:r>
              <a:rPr lang="fi-FI" sz="1400" dirty="0" smtClean="0"/>
              <a:t>Etelä-Karjalan liitto</a:t>
            </a:r>
          </a:p>
          <a:p>
            <a:pPr algn="just"/>
            <a:r>
              <a:rPr lang="fi-FI" sz="1400" dirty="0" smtClean="0"/>
              <a:t>Maa- ja metsätalousministeriö</a:t>
            </a:r>
          </a:p>
          <a:p>
            <a:pPr algn="just"/>
            <a:r>
              <a:rPr lang="fi-FI" sz="1400" dirty="0" smtClean="0"/>
              <a:t>Mikkelin Vesilaitos</a:t>
            </a:r>
          </a:p>
          <a:p>
            <a:pPr algn="just"/>
            <a:r>
              <a:rPr lang="fi-FI" sz="1400" dirty="0" smtClean="0"/>
              <a:t>Metsäsairila Oy</a:t>
            </a:r>
          </a:p>
          <a:p>
            <a:pPr algn="just"/>
            <a:r>
              <a:rPr lang="fi-FI" sz="1400" dirty="0" smtClean="0"/>
              <a:t>RPK-Hiili Oy</a:t>
            </a:r>
          </a:p>
          <a:p>
            <a:pPr algn="just"/>
            <a:r>
              <a:rPr lang="fi-FI" sz="1400" dirty="0" smtClean="0"/>
              <a:t>Mikkelin kaupunki</a:t>
            </a:r>
          </a:p>
          <a:p>
            <a:pPr algn="just"/>
            <a:r>
              <a:rPr lang="fi-FI" sz="1400" dirty="0" smtClean="0"/>
              <a:t>Savonlinnan Vesi</a:t>
            </a:r>
          </a:p>
          <a:p>
            <a:pPr algn="just"/>
            <a:r>
              <a:rPr lang="fi-FI" sz="1400" dirty="0" smtClean="0"/>
              <a:t>Pieksämäen Vesi Oy</a:t>
            </a:r>
          </a:p>
          <a:p>
            <a:pPr algn="just"/>
            <a:r>
              <a:rPr lang="fi-FI" sz="1400" dirty="0" smtClean="0"/>
              <a:t>Rantasalmen kunta</a:t>
            </a:r>
          </a:p>
          <a:p>
            <a:pPr algn="just"/>
            <a:r>
              <a:rPr lang="fi-FI" sz="1400" dirty="0" smtClean="0"/>
              <a:t>Etelä-Savon Energia Oy</a:t>
            </a:r>
          </a:p>
          <a:p>
            <a:pPr algn="just"/>
            <a:r>
              <a:rPr lang="fi-FI" sz="1400" dirty="0" err="1" smtClean="0"/>
              <a:t>Mipro</a:t>
            </a:r>
            <a:r>
              <a:rPr lang="fi-FI" sz="1400" dirty="0" smtClean="0"/>
              <a:t> Oy</a:t>
            </a:r>
          </a:p>
          <a:p>
            <a:pPr algn="just"/>
            <a:r>
              <a:rPr lang="fi-FI" sz="1400" dirty="0" smtClean="0"/>
              <a:t>Suomen ympäristökeskus</a:t>
            </a:r>
          </a:p>
          <a:p>
            <a:pPr algn="just"/>
            <a:r>
              <a:rPr lang="fi-FI" sz="1400" dirty="0" err="1" smtClean="0"/>
              <a:t>Finnish</a:t>
            </a:r>
            <a:r>
              <a:rPr lang="fi-FI" sz="1400" dirty="0" smtClean="0"/>
              <a:t> </a:t>
            </a:r>
            <a:r>
              <a:rPr lang="fi-FI" sz="1400" dirty="0" err="1" smtClean="0"/>
              <a:t>Water</a:t>
            </a:r>
            <a:r>
              <a:rPr lang="fi-FI" sz="1400" dirty="0" smtClean="0"/>
              <a:t> Forum</a:t>
            </a:r>
          </a:p>
          <a:p>
            <a:pPr algn="just"/>
            <a:r>
              <a:rPr lang="fi-FI" sz="1400" dirty="0" smtClean="0"/>
              <a:t>Järvi-Saimaan Palvelut Oy</a:t>
            </a:r>
            <a:endParaRPr lang="en-US" sz="1400" dirty="0"/>
          </a:p>
          <a:p>
            <a:endParaRPr lang="fi-FI" sz="1400" dirty="0"/>
          </a:p>
        </p:txBody>
      </p:sp>
      <p:sp>
        <p:nvSpPr>
          <p:cNvPr id="8" name="Tekstiruutu 7"/>
          <p:cNvSpPr txBox="1"/>
          <p:nvPr/>
        </p:nvSpPr>
        <p:spPr>
          <a:xfrm>
            <a:off x="6945730" y="5828320"/>
            <a:ext cx="1541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kuvat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409163"/>
            <a:ext cx="4038600" cy="4517840"/>
          </a:xfrm>
        </p:spPr>
        <p:txBody>
          <a:bodyPr>
            <a:normAutofit/>
          </a:bodyPr>
          <a:lstStyle/>
          <a:p>
            <a:r>
              <a:rPr lang="fi-FI" sz="1400" dirty="0" err="1" smtClean="0"/>
              <a:t>Aquazone</a:t>
            </a:r>
            <a:r>
              <a:rPr lang="fi-FI" sz="1400" dirty="0" smtClean="0"/>
              <a:t> Oy</a:t>
            </a:r>
          </a:p>
          <a:p>
            <a:r>
              <a:rPr lang="fi-FI" sz="1400" dirty="0" smtClean="0"/>
              <a:t>LUT-yliopisto</a:t>
            </a:r>
          </a:p>
          <a:p>
            <a:r>
              <a:rPr lang="fi-FI" sz="1400" dirty="0" smtClean="0"/>
              <a:t>Tapio Oy</a:t>
            </a:r>
          </a:p>
          <a:p>
            <a:r>
              <a:rPr lang="fi-FI" sz="1400" dirty="0" smtClean="0"/>
              <a:t>Mikkelin kehitysyhtiö Miksei Oy</a:t>
            </a:r>
          </a:p>
          <a:p>
            <a:r>
              <a:rPr lang="fi-FI" sz="1400" dirty="0" err="1" smtClean="0"/>
              <a:t>Lugan</a:t>
            </a:r>
            <a:r>
              <a:rPr lang="fi-FI" sz="1400" dirty="0" smtClean="0"/>
              <a:t> piirihallinto</a:t>
            </a:r>
          </a:p>
          <a:p>
            <a:r>
              <a:rPr lang="fi-FI" sz="1400" dirty="0" smtClean="0"/>
              <a:t>Meritaito Oy</a:t>
            </a:r>
          </a:p>
          <a:p>
            <a:r>
              <a:rPr lang="fi-FI" sz="1400" dirty="0" smtClean="0"/>
              <a:t>Etelä-Savon pelastuslaitos</a:t>
            </a:r>
          </a:p>
          <a:p>
            <a:r>
              <a:rPr lang="fi-FI" sz="1400" dirty="0" smtClean="0"/>
              <a:t>Öljysuojarahasto</a:t>
            </a:r>
          </a:p>
          <a:p>
            <a:r>
              <a:rPr lang="fi-FI" sz="1400" dirty="0" err="1" smtClean="0"/>
              <a:t>Pohjois</a:t>
            </a:r>
            <a:r>
              <a:rPr lang="fi-FI" sz="1400" dirty="0" smtClean="0"/>
              <a:t>-Karjalan pelastuslaitos</a:t>
            </a:r>
          </a:p>
          <a:p>
            <a:r>
              <a:rPr lang="fi-FI" sz="1400" dirty="0" smtClean="0"/>
              <a:t>LUKE</a:t>
            </a:r>
          </a:p>
          <a:p>
            <a:r>
              <a:rPr lang="fi-FI" sz="1400" dirty="0" smtClean="0"/>
              <a:t>Suur-Savon Energiasäätiö </a:t>
            </a:r>
            <a:r>
              <a:rPr lang="fi-FI" sz="1400" dirty="0" err="1" smtClean="0"/>
              <a:t>sr</a:t>
            </a:r>
            <a:r>
              <a:rPr lang="fi-FI" sz="1400" dirty="0" smtClean="0"/>
              <a:t>.</a:t>
            </a:r>
          </a:p>
          <a:p>
            <a:r>
              <a:rPr lang="fi-FI" sz="1400" dirty="0" smtClean="0"/>
              <a:t>Ramboll Finland Oy</a:t>
            </a:r>
          </a:p>
          <a:p>
            <a:r>
              <a:rPr lang="fi-FI" sz="1400" dirty="0" err="1" smtClean="0"/>
              <a:t>Noireco</a:t>
            </a:r>
            <a:r>
              <a:rPr lang="fi-FI" sz="1400" dirty="0" smtClean="0"/>
              <a:t> Oy</a:t>
            </a:r>
          </a:p>
          <a:p>
            <a:r>
              <a:rPr lang="fi-FI" sz="1400" dirty="0" err="1" smtClean="0"/>
              <a:t>Ecomation</a:t>
            </a:r>
            <a:r>
              <a:rPr lang="fi-FI" sz="1400" dirty="0" smtClean="0"/>
              <a:t> Oy</a:t>
            </a:r>
          </a:p>
          <a:p>
            <a:r>
              <a:rPr lang="fi-FI" sz="1400" dirty="0" err="1" smtClean="0"/>
              <a:t>Scandinavian</a:t>
            </a:r>
            <a:r>
              <a:rPr lang="fi-FI" sz="1400" dirty="0" smtClean="0"/>
              <a:t> </a:t>
            </a:r>
            <a:r>
              <a:rPr lang="fi-FI" sz="1400" dirty="0" err="1" smtClean="0"/>
              <a:t>Biopower</a:t>
            </a:r>
            <a:r>
              <a:rPr lang="fi-FI" sz="1400" dirty="0" smtClean="0"/>
              <a:t> Oy</a:t>
            </a:r>
          </a:p>
          <a:p>
            <a:r>
              <a:rPr lang="fi-FI" sz="1400" dirty="0" err="1" smtClean="0"/>
              <a:t>Viiramikko</a:t>
            </a:r>
            <a:r>
              <a:rPr lang="fi-FI" sz="1400" dirty="0" smtClean="0"/>
              <a:t> Oy</a:t>
            </a:r>
          </a:p>
          <a:p>
            <a:endParaRPr lang="fi-FI" sz="1400" dirty="0" smtClean="0"/>
          </a:p>
          <a:p>
            <a:endParaRPr lang="fi-FI" sz="1400" dirty="0" smtClean="0"/>
          </a:p>
          <a:p>
            <a:endParaRPr lang="en-US" sz="14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08" y="5965585"/>
            <a:ext cx="2322279" cy="815789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8" y="6065409"/>
            <a:ext cx="2546131" cy="72952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16" y="5742430"/>
            <a:ext cx="1078994" cy="111557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44" y="5927003"/>
            <a:ext cx="1031476" cy="730156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30" y="108797"/>
            <a:ext cx="1338170" cy="733538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526932" y="74558"/>
            <a:ext cx="3310553" cy="840839"/>
          </a:xfrm>
          <a:prstGeom prst="rect">
            <a:avLst/>
          </a:prstGeom>
        </p:spPr>
      </p:pic>
      <p:pic>
        <p:nvPicPr>
          <p:cNvPr id="14" name="Kuva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022"/>
            <a:ext cx="1383632" cy="6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2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125674"/>
            <a:ext cx="7619990" cy="1143000"/>
          </a:xfrm>
        </p:spPr>
        <p:txBody>
          <a:bodyPr/>
          <a:lstStyle/>
          <a:p>
            <a:r>
              <a:rPr lang="fi-FI" dirty="0"/>
              <a:t>Vesienhoidon tavoitteena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12799" y="1094097"/>
            <a:ext cx="7812586" cy="4579391"/>
          </a:xfrm>
        </p:spPr>
        <p:txBody>
          <a:bodyPr>
            <a:noAutofit/>
          </a:bodyPr>
          <a:lstStyle/>
          <a:p>
            <a:pPr algn="just"/>
            <a:r>
              <a:rPr lang="fi-FI" dirty="0"/>
              <a:t>Vuonna 2010 Suomen hallitus antoi Itämeri-sitoumuksen, jonka mukaan Suomi pyrkii vähentämään rehevöitymistä ja edesauttamaan Itämeren ja vesien hyvän tilan saavuttamista vuoteen 2020 mennessä. </a:t>
            </a:r>
          </a:p>
          <a:p>
            <a:pPr algn="just"/>
            <a:r>
              <a:rPr lang="fi-FI" dirty="0"/>
              <a:t>Etelä-Savon maakunnan alueella järvien tila on parempi kuin Suomessa keskimäärin. Järvien luokitellusta pinta-alasta 93 % ja lukumäärästä 91 % on erinomaisessa tai hyvässä ekologisessa tilassa. </a:t>
            </a:r>
          </a:p>
          <a:p>
            <a:pPr algn="just"/>
            <a:r>
              <a:rPr lang="fi-FI" dirty="0"/>
              <a:t>Etelä-Savon vesistöihin kulkeutuvasta fosforista suuri osa on peräisin luonnonhuuhtoumasta ja laskeumasta.</a:t>
            </a:r>
          </a:p>
          <a:p>
            <a:pPr algn="just"/>
            <a:r>
              <a:rPr lang="fi-FI" dirty="0"/>
              <a:t>Etelä-Savon vesistöjen merkittävimmät hajakuormituslähteet ovat maatalous ja metsätalous. Maatalouden osuus fosforin vesistökuormituksesta vaihtelee 0-74 % ja typen kuormituksesta 0-45 % riippuen valuma-alueesta. 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255"/>
            <a:ext cx="9144000" cy="2179745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645320" y="6503411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Vesistön tilaan vaikuttavia ulkoisia tekijöitä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33400" y="2022142"/>
            <a:ext cx="4038600" cy="3394075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Maatalous</a:t>
            </a:r>
          </a:p>
          <a:p>
            <a:endParaRPr lang="fi-FI" dirty="0"/>
          </a:p>
          <a:p>
            <a:r>
              <a:rPr lang="fi-FI" dirty="0" smtClean="0"/>
              <a:t>Metsätalous</a:t>
            </a:r>
            <a:endParaRPr lang="fi-FI" dirty="0"/>
          </a:p>
          <a:p>
            <a:endParaRPr lang="fi-FI" dirty="0"/>
          </a:p>
          <a:p>
            <a:r>
              <a:rPr lang="fi-FI" dirty="0"/>
              <a:t>Teollisuus ja energian tuotanto</a:t>
            </a:r>
          </a:p>
          <a:p>
            <a:endParaRPr lang="fi-FI" dirty="0"/>
          </a:p>
          <a:p>
            <a:r>
              <a:rPr lang="fi-FI" dirty="0"/>
              <a:t>Asutus</a:t>
            </a:r>
          </a:p>
          <a:p>
            <a:endParaRPr lang="fi-FI" dirty="0"/>
          </a:p>
          <a:p>
            <a:r>
              <a:rPr lang="fi-FI" dirty="0"/>
              <a:t>Liikenne</a:t>
            </a:r>
          </a:p>
          <a:p>
            <a:endParaRPr lang="fi-FI" dirty="0"/>
          </a:p>
          <a:p>
            <a:r>
              <a:rPr lang="fi-FI" dirty="0"/>
              <a:t>Ilmastonmuutoksen vaikutukset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03" y="1267169"/>
            <a:ext cx="3156135" cy="4904022"/>
          </a:xfrm>
        </p:spPr>
      </p:pic>
      <p:sp>
        <p:nvSpPr>
          <p:cNvPr id="6" name="Tekstiruutu 5"/>
          <p:cNvSpPr txBox="1"/>
          <p:nvPr/>
        </p:nvSpPr>
        <p:spPr>
          <a:xfrm>
            <a:off x="6703161" y="1267169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 Aki Mykkänen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2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Xamkin</a:t>
            </a:r>
            <a:r>
              <a:rPr lang="fi-FI" dirty="0"/>
              <a:t> sinisen biotalouden ja kiertotalouden osaamisella riskien ennakointia ja vesistöjen laadunhallintaa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2354094"/>
            <a:ext cx="4038600" cy="4171100"/>
          </a:xfrm>
        </p:spPr>
        <p:txBody>
          <a:bodyPr>
            <a:normAutofit/>
          </a:bodyPr>
          <a:lstStyle/>
          <a:p>
            <a:pPr lvl="0" algn="just"/>
            <a:r>
              <a:rPr lang="fi-FI" dirty="0"/>
              <a:t>Riskien hallinnalla ja ennakoinnilla ympäristöturvallisuutta Saimaalle</a:t>
            </a:r>
            <a:endParaRPr lang="en-US" dirty="0"/>
          </a:p>
          <a:p>
            <a:pPr algn="just"/>
            <a:r>
              <a:rPr lang="fi-FI" dirty="0"/>
              <a:t>Metsätalouden vesien käsittelyyn uusia menetelmiä</a:t>
            </a:r>
          </a:p>
          <a:p>
            <a:pPr algn="just"/>
            <a:r>
              <a:rPr lang="fi-FI" dirty="0"/>
              <a:t>Hulevesien vaikutus vesistön laatuun – monitoroinnilla </a:t>
            </a:r>
            <a:r>
              <a:rPr lang="fi-FI" dirty="0" err="1" smtClean="0"/>
              <a:t>enna-kointia</a:t>
            </a:r>
            <a:endParaRPr lang="fi-FI" dirty="0"/>
          </a:p>
          <a:p>
            <a:pPr algn="just"/>
            <a:r>
              <a:rPr lang="fi-FI" dirty="0"/>
              <a:t>Hulevesien käsittelyn uudet mahdollisuudet</a:t>
            </a:r>
            <a:endParaRPr lang="en-US" dirty="0"/>
          </a:p>
          <a:p>
            <a:pPr algn="just"/>
            <a:r>
              <a:rPr lang="fi-FI" dirty="0"/>
              <a:t>Vuotovesien monitorointi lisää energiatehokkuutta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38" y="2354094"/>
            <a:ext cx="4038600" cy="2723065"/>
          </a:xfrm>
        </p:spPr>
      </p:pic>
      <p:sp>
        <p:nvSpPr>
          <p:cNvPr id="7" name="Tekstiruutu 6"/>
          <p:cNvSpPr txBox="1"/>
          <p:nvPr/>
        </p:nvSpPr>
        <p:spPr>
          <a:xfrm>
            <a:off x="7256358" y="4800160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 Aki Mykkänen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53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Xamkin</a:t>
            </a:r>
            <a:r>
              <a:rPr lang="fi-FI" dirty="0"/>
              <a:t> sinisen biotalouden ja kiertotalouden osaamisella riskien ennakointia ja vesistöjen laadunhallintaa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2265829"/>
            <a:ext cx="4038600" cy="4171100"/>
          </a:xfrm>
        </p:spPr>
        <p:txBody>
          <a:bodyPr>
            <a:normAutofit/>
          </a:bodyPr>
          <a:lstStyle/>
          <a:p>
            <a:pPr algn="just"/>
            <a:r>
              <a:rPr lang="fi-FI" dirty="0"/>
              <a:t>Jäteveden kokonaisvaltainen käsittely turvaamassa vesistöjä</a:t>
            </a:r>
          </a:p>
          <a:p>
            <a:pPr algn="just"/>
            <a:r>
              <a:rPr lang="fi-FI" dirty="0"/>
              <a:t>Ilmastonmuutosten vaikutuksiin uusia ratkaisuja</a:t>
            </a:r>
            <a:endParaRPr lang="en-US" dirty="0"/>
          </a:p>
          <a:p>
            <a:pPr algn="just"/>
            <a:r>
              <a:rPr lang="fi-FI" dirty="0"/>
              <a:t>Pohjaveden laadun seurantaan uusia menetelmiä</a:t>
            </a:r>
            <a:endParaRPr lang="en-US" dirty="0"/>
          </a:p>
          <a:p>
            <a:pPr algn="just"/>
            <a:r>
              <a:rPr lang="fi-FI" dirty="0"/>
              <a:t>Kansainvälisellä yhteistyöllä pyritään parantamaan Saimaan vesistön laatua ja Itämeren tilaa</a:t>
            </a:r>
            <a:endParaRPr lang="en-US" dirty="0"/>
          </a:p>
          <a:p>
            <a:pPr lvl="0" algn="just"/>
            <a:r>
              <a:rPr lang="fi-FI" dirty="0"/>
              <a:t>Koulutuksella uutta osaamista vesialalle</a:t>
            </a:r>
            <a:endParaRPr lang="en-US" dirty="0"/>
          </a:p>
          <a:p>
            <a:pPr lvl="0" algn="just"/>
            <a:endParaRPr lang="en-US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38" y="2354094"/>
            <a:ext cx="4038600" cy="2723065"/>
          </a:xfrm>
        </p:spPr>
      </p:pic>
      <p:sp>
        <p:nvSpPr>
          <p:cNvPr id="7" name="Tekstiruutu 6"/>
          <p:cNvSpPr txBox="1"/>
          <p:nvPr/>
        </p:nvSpPr>
        <p:spPr>
          <a:xfrm>
            <a:off x="7256358" y="4800160"/>
            <a:ext cx="149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 Aki Mykkänen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8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304801"/>
            <a:ext cx="7619990" cy="1143000"/>
          </a:xfrm>
        </p:spPr>
        <p:txBody>
          <a:bodyPr/>
          <a:lstStyle/>
          <a:p>
            <a:r>
              <a:rPr lang="fi-FI" dirty="0"/>
              <a:t>Riskien hallinnalla ja ennakoinnilla ympäristöturvallisuutta Saimaalle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49" y="3417211"/>
            <a:ext cx="3739786" cy="2493191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12800" y="1729441"/>
            <a:ext cx="7518400" cy="3830048"/>
          </a:xfrm>
        </p:spPr>
        <p:txBody>
          <a:bodyPr/>
          <a:lstStyle/>
          <a:p>
            <a:pPr algn="just"/>
            <a:r>
              <a:rPr lang="fi-FI" dirty="0"/>
              <a:t>Vaarallisten aineiden vuotoihin varautumiseksi kartoitettiin varastointi- ja kuljetusmäärät sekä riskipaikat. </a:t>
            </a:r>
          </a:p>
          <a:p>
            <a:pPr algn="just"/>
            <a:r>
              <a:rPr lang="fi-FI" dirty="0"/>
              <a:t>Tärkeimpiin riskikohteisiin luotiin onnettomuusskenaariot, joissa mallinnettiin öljyn kulkeutumista sekä suunniteltiin öljyvahinkojätteen käsittelyä ja logistiikkaa.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/>
          <a:srcRect b="16657"/>
          <a:stretch/>
        </p:blipFill>
        <p:spPr>
          <a:xfrm>
            <a:off x="6185970" y="3155710"/>
            <a:ext cx="2740778" cy="301619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25194" r="12988" b="32282"/>
          <a:stretch/>
        </p:blipFill>
        <p:spPr>
          <a:xfrm>
            <a:off x="4313762" y="4889206"/>
            <a:ext cx="1872208" cy="134056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819135" y="5952772"/>
            <a:ext cx="1467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kuvat Vuokko Malk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51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2800" y="304801"/>
            <a:ext cx="7619990" cy="1143000"/>
          </a:xfrm>
        </p:spPr>
        <p:txBody>
          <a:bodyPr/>
          <a:lstStyle/>
          <a:p>
            <a:r>
              <a:rPr lang="fi-FI" dirty="0"/>
              <a:t>Riskien hallinnalla ja ennakoinnilla ympäristöturvallisuutta Saimaalle</a:t>
            </a: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26" y="1716846"/>
            <a:ext cx="2319204" cy="3977972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3211570" y="1716846"/>
            <a:ext cx="5585553" cy="3830048"/>
          </a:xfrm>
        </p:spPr>
        <p:txBody>
          <a:bodyPr/>
          <a:lstStyle/>
          <a:p>
            <a:pPr algn="just"/>
            <a:r>
              <a:rPr lang="fi-FI" dirty="0"/>
              <a:t>Eri öljylaatujen ja biopolttoaineiden käyttäytymistä ympäristössä havainnollistettiin tekemällä demonstraatiokokeita laboratoriossa.</a:t>
            </a:r>
          </a:p>
          <a:p>
            <a:pPr algn="just"/>
            <a:r>
              <a:rPr lang="fi-FI" dirty="0"/>
              <a:t>Lisäksi testattiin yhteistyössä yritysten kanssa öljyntorjunnassa käytettävien materiaalien (esim. imeytysmatot) soveltuvuutta eri öljylaaduille ja biopolttoaineille.</a:t>
            </a:r>
          </a:p>
          <a:p>
            <a:pPr algn="just"/>
            <a:r>
              <a:rPr lang="fi-FI" dirty="0"/>
              <a:t>Ympäristön monitorointiin etsittiin ja testattiin uusia mittalaitteita.</a:t>
            </a:r>
          </a:p>
          <a:p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3" r="24932"/>
          <a:stretch/>
        </p:blipFill>
        <p:spPr>
          <a:xfrm>
            <a:off x="3431845" y="4369004"/>
            <a:ext cx="1875420" cy="190587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05" y="4272429"/>
            <a:ext cx="3269582" cy="1543510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6395709" y="5981220"/>
            <a:ext cx="1467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kuvat Vuokko Malk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70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2004" y="188795"/>
            <a:ext cx="8129511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Uusia menetelmiä metsätalouden aiheuttaman vesistökuormituksen vähentämiseen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696794" y="1624037"/>
            <a:ext cx="4680424" cy="45190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i-FI" dirty="0"/>
              <a:t>Metsätalouden osuus Suomen vesistöissä ravinnekuormitusta aiheuttavista fosfori- ja typpipäästöistä on noin </a:t>
            </a:r>
            <a:r>
              <a:rPr lang="fi-FI" dirty="0" smtClean="0"/>
              <a:t>5–6 %.</a:t>
            </a:r>
            <a:endParaRPr lang="fi-FI" dirty="0"/>
          </a:p>
          <a:p>
            <a:pPr algn="just"/>
            <a:r>
              <a:rPr lang="fi-FI" dirty="0"/>
              <a:t>Erityisesti metsäojitus, maanmuokkaus, lannoittaminen sekä kantojen poisto voivat kuormittaa vesistöjä. </a:t>
            </a:r>
          </a:p>
          <a:p>
            <a:pPr algn="just"/>
            <a:r>
              <a:rPr lang="fi-FI" dirty="0"/>
              <a:t>Kuormitusta pyritään vähentämään vesiensuojelutoimenpiteillä, joiden tehostamiseksi </a:t>
            </a:r>
            <a:r>
              <a:rPr lang="fi-FI" dirty="0" err="1"/>
              <a:t>Xamkissa</a:t>
            </a:r>
            <a:r>
              <a:rPr lang="fi-FI" dirty="0"/>
              <a:t> testattiin ja kehitettiin eri materiaaleista rakennettuja biosuotimia.</a:t>
            </a:r>
          </a:p>
          <a:p>
            <a:pPr algn="just"/>
            <a:r>
              <a:rPr lang="fi-FI" dirty="0" smtClean="0"/>
              <a:t>Mikkeliin perustetussa pilotti-kohteessa </a:t>
            </a:r>
            <a:r>
              <a:rPr lang="fi-FI" dirty="0"/>
              <a:t>metsäojaan rakennettiin kaksiosainen biosuodin. Biosuotimien avulla voidaan vähentää metsätalouden vesistöille aiheuttamaa ravinne- ja </a:t>
            </a:r>
            <a:r>
              <a:rPr lang="fi-FI" dirty="0" smtClean="0"/>
              <a:t>kiintoaine-kuormitusta</a:t>
            </a:r>
            <a:r>
              <a:rPr lang="fi-FI" dirty="0"/>
              <a:t>. </a:t>
            </a:r>
          </a:p>
          <a:p>
            <a:pPr algn="just"/>
            <a:r>
              <a:rPr lang="fi-FI" dirty="0"/>
              <a:t>Suodinten todettiin pidättävän metsätalouden valumavesistä esimerkiksi kiintoainetta, ravinteita sekä humusta.</a:t>
            </a:r>
            <a:endParaRPr lang="en-US" dirty="0"/>
          </a:p>
          <a:p>
            <a:endParaRPr lang="fi-FI" sz="1600" dirty="0">
              <a:latin typeface="+mj-lt"/>
            </a:endParaRPr>
          </a:p>
          <a:p>
            <a:endParaRPr lang="fi-FI" sz="1600" dirty="0">
              <a:latin typeface="+mj-lt"/>
            </a:endParaRPr>
          </a:p>
        </p:txBody>
      </p:sp>
      <p:pic>
        <p:nvPicPr>
          <p:cNvPr id="6" name="Kuva 5" descr="https://read.xamk.fi/wp-content/uploads/2017/09/Xamk-edistaa2-300x201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02" y="4195424"/>
            <a:ext cx="3002507" cy="194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513" y="1314053"/>
            <a:ext cx="3248164" cy="1824586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6788082" y="5810435"/>
            <a:ext cx="2111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Kuvat Tuija Ranta-Korhonen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Mukautettu 10">
      <a:dk1>
        <a:sysClr val="windowText" lastClr="000000"/>
      </a:dk1>
      <a:lt1>
        <a:sysClr val="window" lastClr="FFFFFF"/>
      </a:lt1>
      <a:dk2>
        <a:srgbClr val="0D699A"/>
      </a:dk2>
      <a:lt2>
        <a:srgbClr val="EEECE1"/>
      </a:lt2>
      <a:accent1>
        <a:srgbClr val="0D699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9E0788EA5136D47BE4A87530CD70557" ma:contentTypeVersion="1" ma:contentTypeDescription="Luo uusi asiakirja." ma:contentTypeScope="" ma:versionID="ede70b98b5f10b1696a9aa215d9fda8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c41fa38566c5dfcabfa1df2b84f69d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joituksen alkamispäivämäärä" ma:description="Ajoituksen alkamispäivämäärä on julkaisuominaisuuden luoma sivustosarake. Sillä määritetään päivämäärä ja kellonaika, jolloin vierailijat näkevät sivuston ensimmäisen kerran." ma:hidden="true" ma:internalName="PublishingStartDate">
      <xsd:simpleType>
        <xsd:restriction base="dms:Unknown"/>
      </xsd:simpleType>
    </xsd:element>
    <xsd:element name="PublishingExpirationDate" ma:index="9" nillable="true" ma:displayName="Ajoituksen päättymispäivämäärä" ma:description="Ajoituksen päättymispäivämäärä on julkaisuominaisuuden luoma sivustosarake. Sillä määritetään päivämäärä ja kellonaika, jolloin vierailijat eivät enää näe tätä sivustoa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DA1E5A-9EF2-4A94-B793-4F0150A7B5F8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94BD42-97AD-4110-8BAB-3C507BF75F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35034A-18B9-4774-B69C-96D0E8B06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xamk_ppt_4_3</Template>
  <TotalTime>641</TotalTime>
  <Words>1320</Words>
  <Application>Microsoft Office PowerPoint</Application>
  <PresentationFormat>Näytössä katseltava diaesitys (4:3)</PresentationFormat>
  <Paragraphs>218</Paragraphs>
  <Slides>25</Slides>
  <Notes>13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6" baseType="lpstr">
      <vt:lpstr>Office-teema</vt:lpstr>
      <vt:lpstr>Finnish Lakeland Forum Kongressitalo Mikaeli 5.6.2019</vt:lpstr>
      <vt:lpstr>Vesienhoidon tavoitteena</vt:lpstr>
      <vt:lpstr>Vesienhoidon tavoitteena</vt:lpstr>
      <vt:lpstr>Vesistön tilaan vaikuttavia ulkoisia tekijöitä</vt:lpstr>
      <vt:lpstr>Xamkin sinisen biotalouden ja kiertotalouden osaamisella riskien ennakointia ja vesistöjen laadunhallintaa</vt:lpstr>
      <vt:lpstr>Xamkin sinisen biotalouden ja kiertotalouden osaamisella riskien ennakointia ja vesistöjen laadunhallintaa</vt:lpstr>
      <vt:lpstr>Riskien hallinnalla ja ennakoinnilla ympäristöturvallisuutta Saimaalle</vt:lpstr>
      <vt:lpstr>Riskien hallinnalla ja ennakoinnilla ympäristöturvallisuutta Saimaalle</vt:lpstr>
      <vt:lpstr>Uusia menetelmiä metsätalouden aiheuttaman vesistökuormituksen vähentämiseen</vt:lpstr>
      <vt:lpstr> Hulevesien vaikutus vesistön laatuun – ennakointia monitoroinnilla </vt:lpstr>
      <vt:lpstr> Hulevesien vaikutus vesistön laatuun – ennakointia monitoroinnilla </vt:lpstr>
      <vt:lpstr> Hulevesien vaikutus vesistön laatuun – ennakointia monitoroinnilla </vt:lpstr>
      <vt:lpstr>Hulevesien käsittelyn uudet mahdollisuudet </vt:lpstr>
      <vt:lpstr>Vuotovesien monitorointi lisää energiatehokkuutta</vt:lpstr>
      <vt:lpstr>Jäteveden kokonaisvaltainen käsittely turvaamassa vesistöjä</vt:lpstr>
      <vt:lpstr>Jäteveden kokonaisvaltainen käsittely turvaamassa vesistöjä</vt:lpstr>
      <vt:lpstr>Ilmastonmuutoksen vaikutuksiin ratkaisuja</vt:lpstr>
      <vt:lpstr>Pohjaveden laadun seurantaan uusia menetelmiä</vt:lpstr>
      <vt:lpstr>Pohjaveden laadun seurantaan uusia menetelmiä</vt:lpstr>
      <vt:lpstr>Rajoja ylittävää ympäristöyhteistyötä</vt:lpstr>
      <vt:lpstr>Xamk kouluttaa ympäristöosaajia</vt:lpstr>
      <vt:lpstr>Xamk kouluttaa ympäristöosaajia</vt:lpstr>
      <vt:lpstr>Tavoitteena puhtaiden vesistöjen säilyminen</vt:lpstr>
      <vt:lpstr>Kiitos tutkimustyön mahdollistamisesta</vt:lpstr>
      <vt:lpstr>PowerPoint-esitys</vt:lpstr>
    </vt:vector>
  </TitlesOfParts>
  <Company>Kymenlaakson AMK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Arial Bold 32 pt</dc:title>
  <dc:creator>Leviäkangas Riitta</dc:creator>
  <cp:lastModifiedBy>Pöyry Tanja</cp:lastModifiedBy>
  <cp:revision>45</cp:revision>
  <dcterms:created xsi:type="dcterms:W3CDTF">2016-09-15T07:33:43Z</dcterms:created>
  <dcterms:modified xsi:type="dcterms:W3CDTF">2019-06-06T07:08:56Z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0x01010049E0788EA5136D47BE4A87530CD70557</vt:lpwstr>
  </property>
</Properties>
</file>